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851" r:id="rId2"/>
  </p:sldMasterIdLst>
  <p:notesMasterIdLst>
    <p:notesMasterId r:id="rId19"/>
  </p:notesMasterIdLst>
  <p:sldIdLst>
    <p:sldId id="324" r:id="rId3"/>
    <p:sldId id="325" r:id="rId4"/>
    <p:sldId id="328" r:id="rId5"/>
    <p:sldId id="327" r:id="rId6"/>
    <p:sldId id="329" r:id="rId7"/>
    <p:sldId id="330" r:id="rId8"/>
    <p:sldId id="300" r:id="rId9"/>
    <p:sldId id="331" r:id="rId10"/>
    <p:sldId id="288" r:id="rId11"/>
    <p:sldId id="295" r:id="rId12"/>
    <p:sldId id="320" r:id="rId13"/>
    <p:sldId id="265" r:id="rId14"/>
    <p:sldId id="296" r:id="rId15"/>
    <p:sldId id="315" r:id="rId16"/>
    <p:sldId id="314" r:id="rId17"/>
    <p:sldId id="31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6B1"/>
    <a:srgbClr val="3283DC"/>
    <a:srgbClr val="1E1EF0"/>
    <a:srgbClr val="C6D5F2"/>
    <a:srgbClr val="E3E9F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773" autoAdjust="0"/>
    <p:restoredTop sz="94570" autoAdjust="0"/>
  </p:normalViewPr>
  <p:slideViewPr>
    <p:cSldViewPr>
      <p:cViewPr>
        <p:scale>
          <a:sx n="70" d="100"/>
          <a:sy n="70" d="100"/>
        </p:scale>
        <p:origin x="-3120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Y val="30"/>
      <c:rAngAx val="1"/>
    </c:view3D>
    <c:floor>
      <c:spPr>
        <a:solidFill>
          <a:srgbClr val="FFDEC9">
            <a:alpha val="53000"/>
          </a:srgbClr>
        </a:solidFill>
      </c:spPr>
    </c:floor>
    <c:sideWall>
      <c:spPr>
        <a:solidFill>
          <a:srgbClr val="FFDEC9">
            <a:alpha val="53000"/>
          </a:srgbClr>
        </a:solidFill>
      </c:spPr>
    </c:sideWall>
    <c:backWall>
      <c:spPr>
        <a:solidFill>
          <a:srgbClr val="FFDEC9">
            <a:alpha val="53000"/>
          </a:srgbClr>
        </a:solidFill>
      </c:spPr>
    </c:backWall>
    <c:plotArea>
      <c:layout>
        <c:manualLayout>
          <c:layoutTarget val="inner"/>
          <c:xMode val="edge"/>
          <c:yMode val="edge"/>
          <c:x val="0.18179287000897898"/>
          <c:y val="5.7381560679870866E-2"/>
          <c:w val="0.65467509529907186"/>
          <c:h val="0.81493584108963368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57777"/>
            </a:solidFill>
            <a:scene3d>
              <a:camera prst="orthographicFront"/>
              <a:lightRig rig="threePt" dir="t"/>
            </a:scene3d>
            <a:sp3d>
              <a:bevelT w="6350"/>
            </a:sp3d>
          </c:spPr>
          <c:dPt>
            <c:idx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6350"/>
              </a:sp3d>
            </c:spPr>
          </c:dPt>
          <c:dPt>
            <c:idx val="2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6350"/>
              </a:sp3d>
            </c:spPr>
          </c:dPt>
          <c:dLbls>
            <c:dLbl>
              <c:idx val="0"/>
              <c:layout>
                <c:manualLayout>
                  <c:x val="6.2044108031712321E-2"/>
                  <c:y val="-2.34744801978164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854,8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5451976192080682E-2"/>
                  <c:y val="-3.14165571572465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7951,5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991638451829627E-2"/>
                  <c:y val="-3.91632368538666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7096,7</a:t>
                    </a:r>
                    <a:endParaRPr lang="en-US" dirty="0"/>
                  </a:p>
                </c:rich>
              </c:tx>
              <c:showVal val="1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Дефицит</c:v>
                </c:pt>
                <c:pt idx="1">
                  <c:v>Расходы</c:v>
                </c:pt>
                <c:pt idx="2">
                  <c:v>Доходы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6.3</c:v>
                </c:pt>
                <c:pt idx="1">
                  <c:v>1124.0999999999999</c:v>
                </c:pt>
                <c:pt idx="2">
                  <c:v>1117.8</c:v>
                </c:pt>
              </c:numCache>
            </c:numRef>
          </c:val>
        </c:ser>
        <c:dLbls>
          <c:showVal val="1"/>
        </c:dLbls>
        <c:gapWidth val="75"/>
        <c:shape val="box"/>
        <c:axId val="142250368"/>
        <c:axId val="142346112"/>
        <c:axId val="0"/>
      </c:bar3DChart>
      <c:catAx>
        <c:axId val="14225036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142346112"/>
        <c:crosses val="autoZero"/>
        <c:auto val="1"/>
        <c:lblAlgn val="ctr"/>
        <c:lblOffset val="100"/>
      </c:catAx>
      <c:valAx>
        <c:axId val="142346112"/>
        <c:scaling>
          <c:orientation val="minMax"/>
        </c:scaling>
        <c:axPos val="b"/>
        <c:majorGridlines/>
        <c:numFmt formatCode="#,##0.0" sourceLinked="0"/>
        <c:majorTickMark val="none"/>
        <c:tickLblPos val="nextTo"/>
        <c:spPr>
          <a:ln w="9525">
            <a:noFill/>
          </a:ln>
        </c:spPr>
        <c:crossAx val="1422503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0886993351904658E-2"/>
          <c:y val="0"/>
          <c:w val="0.9875961998735252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2540000" h="2540000"/>
              <a:bevelB w="2540000" h="2540000"/>
              <a:contourClr>
                <a:srgbClr val="000000"/>
              </a:contourClr>
            </a:sp3d>
          </c:spPr>
          <c:explosion val="25"/>
          <c:dPt>
            <c:idx val="0"/>
            <c:explosion val="0"/>
            <c:spPr>
              <a:solidFill>
                <a:srgbClr val="002060"/>
              </a:solidFill>
              <a:scene3d>
                <a:camera prst="orthographicFront"/>
                <a:lightRig rig="threePt" dir="t"/>
              </a:scene3d>
              <a:sp3d>
                <a:bevelT w="2540000" h="2540000"/>
                <a:bevelB w="2540000" h="2540000"/>
                <a:contourClr>
                  <a:srgbClr val="000000"/>
                </a:contourClr>
              </a:sp3d>
            </c:spPr>
          </c:dPt>
          <c:dPt>
            <c:idx val="1"/>
            <c:explosion val="4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2540000" h="2540000"/>
                <a:bevelB w="2540000" h="2540000"/>
                <a:contourClr>
                  <a:srgbClr val="000000"/>
                </a:contourClr>
              </a:sp3d>
            </c:spPr>
          </c:dPt>
          <c:dPt>
            <c:idx val="2"/>
            <c:explosion val="23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2540000" h="2540000"/>
                <a:bevelB w="2540000" h="2540000"/>
                <a:contourClr>
                  <a:srgbClr val="000000"/>
                </a:contourClr>
              </a:sp3d>
            </c:spPr>
          </c:dPt>
          <c:dPt>
            <c:idx val="3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2540000" h="2540000"/>
                <a:bevelB w="2540000" h="2540000"/>
                <a:contourClr>
                  <a:srgbClr val="000000"/>
                </a:contourClr>
              </a:sp3d>
            </c:spPr>
          </c:dPt>
          <c:dPt>
            <c:idx val="4"/>
            <c:explosion val="26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2540000" h="2540000"/>
                <a:bevelB w="2540000" h="2540000"/>
                <a:contourClr>
                  <a:srgbClr val="000000"/>
                </a:contourClr>
              </a:sp3d>
            </c:spPr>
          </c:dPt>
          <c:dPt>
            <c:idx val="5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 w="2540000" h="2540000"/>
                <a:bevelB w="2540000" h="2540000"/>
                <a:contourClr>
                  <a:srgbClr val="000000"/>
                </a:contourClr>
              </a:sp3d>
            </c:spPr>
          </c:dPt>
          <c:dPt>
            <c:idx val="6"/>
            <c:explosion val="68"/>
            <c:spPr>
              <a:solidFill>
                <a:srgbClr val="006600"/>
              </a:solidFill>
              <a:scene3d>
                <a:camera prst="orthographicFront"/>
                <a:lightRig rig="threePt" dir="t"/>
              </a:scene3d>
              <a:sp3d>
                <a:bevelT w="2540000" h="2540000"/>
                <a:bevelB w="2540000" h="2540000"/>
                <a:contourClr>
                  <a:srgbClr val="000000"/>
                </a:contourClr>
              </a:sp3d>
            </c:spPr>
          </c:dPt>
          <c:cat>
            <c:strRef>
              <c:f>Лист1!$A$2:$A$8</c:f>
              <c:strCache>
                <c:ptCount val="7"/>
                <c:pt idx="1">
                  <c:v>Налог на доходы физических лиц</c:v>
                </c:pt>
                <c:pt idx="2">
                  <c:v>Единый сельскохозяйственный налог</c:v>
                </c:pt>
                <c:pt idx="3">
                  <c:v>земельный налог </c:v>
                </c:pt>
                <c:pt idx="4">
                  <c:v>налог на имущество физ. Лиц </c:v>
                </c:pt>
                <c:pt idx="5">
                  <c:v>Иные налоговые доходы 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1">
                  <c:v>287.89999999999992</c:v>
                </c:pt>
                <c:pt idx="2">
                  <c:v>1043.3</c:v>
                </c:pt>
                <c:pt idx="3">
                  <c:v>1657</c:v>
                </c:pt>
                <c:pt idx="4">
                  <c:v>-19.600000000000001</c:v>
                </c:pt>
                <c:pt idx="5">
                  <c:v>8.8000000000000007</c:v>
                </c:pt>
                <c:pt idx="6">
                  <c:v>66.099999999999994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9294497909983613E-2"/>
          <c:y val="9.3366227997495457E-2"/>
          <c:w val="0.6337034606785279"/>
          <c:h val="0.813267544005008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 2018</c:v>
                </c:pt>
              </c:strCache>
            </c:strRef>
          </c:tx>
          <c:dLbls>
            <c:dLbl>
              <c:idx val="0"/>
              <c:layout>
                <c:manualLayout>
                  <c:x val="-0.12607568525615517"/>
                  <c:y val="-0.160758295374588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2.1517988136312994E-2"/>
                  <c:y val="6.8627328444987576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4.4437689685569721E-2"/>
                  <c:y val="5.5449857423249304E-3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1.9153505269923404E-2"/>
                  <c:y val="0.10399492648964989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0.10380985705638107"/>
                  <c:y val="0.18061766285227646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2.7227893681595245E-2"/>
                  <c:y val="0.19805854905010564"/>
                </c:manualLayout>
              </c:layout>
              <c:dLblPos val="bestFit"/>
              <c:showVal val="1"/>
            </c:dLbl>
            <c:delete val="1"/>
          </c:dLbls>
          <c:cat>
            <c:strRef>
              <c:f>Лист1!$A$2:$A$5</c:f>
              <c:strCache>
                <c:ptCount val="3"/>
                <c:pt idx="0">
                  <c:v>субвенции - 77,3</c:v>
                </c:pt>
                <c:pt idx="1">
                  <c:v>дотация -3431,7</c:v>
                </c:pt>
                <c:pt idx="2">
                  <c:v>иные межбюджетные трансферты- 544,2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1.9E-2</c:v>
                </c:pt>
                <c:pt idx="1">
                  <c:v>0.84770000000000001</c:v>
                </c:pt>
                <c:pt idx="2">
                  <c:v>0.13400000000000001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71715162340818683"/>
          <c:y val="0.11142581400374105"/>
          <c:w val="0.26884890845365139"/>
          <c:h val="0.87544226769879008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CA30F9-26C2-4BA3-9198-3F0028F0390B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016478E-CFDC-45B7-9FB6-E255F40828E0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Подготовлена  бюджетная отчетность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AEDE59C-DD01-47E3-9B8E-17EC55EAEAF4}" type="parTrans" cxnId="{D536DF06-3504-4607-8238-6848459F3300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601EBA-3DA4-4C05-BE3A-FF32FB4E08DD}" type="sibTrans" cxnId="{D536DF06-3504-4607-8238-6848459F3300}">
      <dgm:prSet custT="1"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FA584A0-6732-41CD-81CB-373B0337DC07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Принята Министерством финансов Ростовской области </a:t>
          </a:r>
        </a:p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5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марта 201</a:t>
          </a:r>
          <a:r>
            <a: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9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года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8D43B5-B443-4C2B-9387-1DF83CDE4DF4}" type="parTrans" cxnId="{C69EFD70-61B5-4ABC-8645-9A1B57A36CBA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34F0443-E787-4DA9-8EF0-3D9DF9C72EAB}" type="sibTrans" cxnId="{C69EFD70-61B5-4ABC-8645-9A1B57A36CBA}">
      <dgm:prSet custT="1"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9886D1E-901C-4EA6-8987-54CC485A7747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Представлена в Контрольно-Счетный орган Администрации Орловского района </a:t>
          </a:r>
        </a:p>
        <a:p>
          <a:r>
            <a: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29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марта 201</a:t>
          </a:r>
          <a:r>
            <a: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9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года 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3EB811E-E90C-48F4-AABD-422C4A262D1E}" type="parTrans" cxnId="{7E080914-71CD-4807-9F72-80B90DC5BCE7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5C96033-475B-4AB5-826B-35DE0194DB36}" type="sibTrans" cxnId="{7E080914-71CD-4807-9F72-80B90DC5BCE7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73C99EE-2FC0-40E6-A906-5E091E3CBCB4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Проект отчета за 201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год представлен в Собрание депутатов</a:t>
          </a:r>
        </a:p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08 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апреля</a:t>
          </a:r>
        </a:p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2019 года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25A779-D0CA-457D-A272-E994C55701E6}" type="parTrans" cxnId="{4563D3C1-98A8-47EE-A181-191281EDE1A1}">
      <dgm:prSet/>
      <dgm:spPr/>
      <dgm:t>
        <a:bodyPr/>
        <a:lstStyle/>
        <a:p>
          <a:endParaRPr lang="ru-RU"/>
        </a:p>
      </dgm:t>
    </dgm:pt>
    <dgm:pt modelId="{9CC1705C-8BED-43DF-939A-B20DE1F0D009}" type="sibTrans" cxnId="{4563D3C1-98A8-47EE-A181-191281EDE1A1}">
      <dgm:prSet/>
      <dgm:spPr/>
      <dgm:t>
        <a:bodyPr/>
        <a:lstStyle/>
        <a:p>
          <a:endParaRPr lang="ru-RU"/>
        </a:p>
      </dgm:t>
    </dgm:pt>
    <dgm:pt modelId="{78514EED-8F44-4FDF-AC24-D7184D956278}" type="pres">
      <dgm:prSet presAssocID="{05CA30F9-26C2-4BA3-9198-3F0028F0390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101AB2-8E43-478A-8CA5-B2BC78C2D1D6}" type="pres">
      <dgm:prSet presAssocID="{0016478E-CFDC-45B7-9FB6-E255F40828E0}" presName="node" presStyleLbl="node1" presStyleIdx="0" presStyleCnt="4" custScaleX="271654" custScaleY="208588" custLinFactNeighborX="-29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9425B-33BA-4EE9-8410-36648C840D7B}" type="pres">
      <dgm:prSet presAssocID="{12601EBA-3DA4-4C05-BE3A-FF32FB4E08DD}" presName="sibTrans" presStyleLbl="sibTrans2D1" presStyleIdx="0" presStyleCnt="3"/>
      <dgm:spPr/>
      <dgm:t>
        <a:bodyPr/>
        <a:lstStyle/>
        <a:p>
          <a:endParaRPr lang="ru-RU"/>
        </a:p>
      </dgm:t>
    </dgm:pt>
    <dgm:pt modelId="{617452BC-C61C-4A66-B40C-47D4FEB0163F}" type="pres">
      <dgm:prSet presAssocID="{12601EBA-3DA4-4C05-BE3A-FF32FB4E08DD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3ED52B7-9A24-45EB-88E2-9792487BEB46}" type="pres">
      <dgm:prSet presAssocID="{5FA584A0-6732-41CD-81CB-373B0337DC07}" presName="node" presStyleLbl="node1" presStyleIdx="1" presStyleCnt="4" custScaleX="310114" custScaleY="207767" custLinFactNeighborX="-45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24977-2F3E-4EEB-82B6-504D9FBB3F95}" type="pres">
      <dgm:prSet presAssocID="{234F0443-E787-4DA9-8EF0-3D9DF9C72EAB}" presName="sibTrans" presStyleLbl="sibTrans2D1" presStyleIdx="1" presStyleCnt="3"/>
      <dgm:spPr/>
      <dgm:t>
        <a:bodyPr/>
        <a:lstStyle/>
        <a:p>
          <a:endParaRPr lang="ru-RU"/>
        </a:p>
      </dgm:t>
    </dgm:pt>
    <dgm:pt modelId="{FBDFEED7-AA1F-4376-A584-196F6B936DF0}" type="pres">
      <dgm:prSet presAssocID="{234F0443-E787-4DA9-8EF0-3D9DF9C72EAB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C3C0FA1D-88F6-46DE-9F78-3083AD2EF220}" type="pres">
      <dgm:prSet presAssocID="{19886D1E-901C-4EA6-8987-54CC485A7747}" presName="node" presStyleLbl="node1" presStyleIdx="2" presStyleCnt="4" custScaleX="306858" custScaleY="204349" custLinFactNeighborX="-50527" custLinFactNeighborY="1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B656E0-204E-4EED-9680-F469A4E68846}" type="pres">
      <dgm:prSet presAssocID="{B5C96033-475B-4AB5-826B-35DE0194DB36}" presName="sibTrans" presStyleLbl="sibTrans2D1" presStyleIdx="2" presStyleCnt="3" custLinFactNeighborX="-27101" custLinFactNeighborY="17697"/>
      <dgm:spPr/>
      <dgm:t>
        <a:bodyPr/>
        <a:lstStyle/>
        <a:p>
          <a:endParaRPr lang="ru-RU"/>
        </a:p>
      </dgm:t>
    </dgm:pt>
    <dgm:pt modelId="{755E0045-09C1-4A33-97BB-5A87D0614554}" type="pres">
      <dgm:prSet presAssocID="{B5C96033-475B-4AB5-826B-35DE0194DB36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40925747-DD1E-4B77-9C31-67010C2222F6}" type="pres">
      <dgm:prSet presAssocID="{B73C99EE-2FC0-40E6-A906-5E091E3CBCB4}" presName="node" presStyleLbl="node1" presStyleIdx="3" presStyleCnt="4" custScaleX="299109" custScaleY="193583" custLinFactNeighborX="1502" custLinFactNeighborY="-3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80283E-C741-4BB8-A2D8-B2BC151F8A8C}" type="presOf" srcId="{234F0443-E787-4DA9-8EF0-3D9DF9C72EAB}" destId="{93724977-2F3E-4EEB-82B6-504D9FBB3F95}" srcOrd="0" destOrd="0" presId="urn:microsoft.com/office/officeart/2005/8/layout/process1"/>
    <dgm:cxn modelId="{7E080914-71CD-4807-9F72-80B90DC5BCE7}" srcId="{05CA30F9-26C2-4BA3-9198-3F0028F0390B}" destId="{19886D1E-901C-4EA6-8987-54CC485A7747}" srcOrd="2" destOrd="0" parTransId="{43EB811E-E90C-48F4-AABD-422C4A262D1E}" sibTransId="{B5C96033-475B-4AB5-826B-35DE0194DB36}"/>
    <dgm:cxn modelId="{C69EFD70-61B5-4ABC-8645-9A1B57A36CBA}" srcId="{05CA30F9-26C2-4BA3-9198-3F0028F0390B}" destId="{5FA584A0-6732-41CD-81CB-373B0337DC07}" srcOrd="1" destOrd="0" parTransId="{ED8D43B5-B443-4C2B-9387-1DF83CDE4DF4}" sibTransId="{234F0443-E787-4DA9-8EF0-3D9DF9C72EAB}"/>
    <dgm:cxn modelId="{88712904-775C-45A4-B07F-F57892E82CBC}" type="presOf" srcId="{B5C96033-475B-4AB5-826B-35DE0194DB36}" destId="{755E0045-09C1-4A33-97BB-5A87D0614554}" srcOrd="1" destOrd="0" presId="urn:microsoft.com/office/officeart/2005/8/layout/process1"/>
    <dgm:cxn modelId="{86922252-7C07-44A5-B679-8160911D9282}" type="presOf" srcId="{234F0443-E787-4DA9-8EF0-3D9DF9C72EAB}" destId="{FBDFEED7-AA1F-4376-A584-196F6B936DF0}" srcOrd="1" destOrd="0" presId="urn:microsoft.com/office/officeart/2005/8/layout/process1"/>
    <dgm:cxn modelId="{481EFAAE-DED2-4820-9D64-2EF3BE8A16E7}" type="presOf" srcId="{0016478E-CFDC-45B7-9FB6-E255F40828E0}" destId="{5B101AB2-8E43-478A-8CA5-B2BC78C2D1D6}" srcOrd="0" destOrd="0" presId="urn:microsoft.com/office/officeart/2005/8/layout/process1"/>
    <dgm:cxn modelId="{4EE75635-D0C3-48E3-864F-55CE588421D4}" type="presOf" srcId="{B5C96033-475B-4AB5-826B-35DE0194DB36}" destId="{66B656E0-204E-4EED-9680-F469A4E68846}" srcOrd="0" destOrd="0" presId="urn:microsoft.com/office/officeart/2005/8/layout/process1"/>
    <dgm:cxn modelId="{D536DF06-3504-4607-8238-6848459F3300}" srcId="{05CA30F9-26C2-4BA3-9198-3F0028F0390B}" destId="{0016478E-CFDC-45B7-9FB6-E255F40828E0}" srcOrd="0" destOrd="0" parTransId="{2AEDE59C-DD01-47E3-9B8E-17EC55EAEAF4}" sibTransId="{12601EBA-3DA4-4C05-BE3A-FF32FB4E08DD}"/>
    <dgm:cxn modelId="{28D403A7-7F59-420F-9D0E-FC9D21D5E81E}" type="presOf" srcId="{12601EBA-3DA4-4C05-BE3A-FF32FB4E08DD}" destId="{E179425B-33BA-4EE9-8410-36648C840D7B}" srcOrd="0" destOrd="0" presId="urn:microsoft.com/office/officeart/2005/8/layout/process1"/>
    <dgm:cxn modelId="{F518C1C2-93F2-4CA0-B2E0-FB5F29FCAD34}" type="presOf" srcId="{12601EBA-3DA4-4C05-BE3A-FF32FB4E08DD}" destId="{617452BC-C61C-4A66-B40C-47D4FEB0163F}" srcOrd="1" destOrd="0" presId="urn:microsoft.com/office/officeart/2005/8/layout/process1"/>
    <dgm:cxn modelId="{4563D3C1-98A8-47EE-A181-191281EDE1A1}" srcId="{05CA30F9-26C2-4BA3-9198-3F0028F0390B}" destId="{B73C99EE-2FC0-40E6-A906-5E091E3CBCB4}" srcOrd="3" destOrd="0" parTransId="{0225A779-D0CA-457D-A272-E994C55701E6}" sibTransId="{9CC1705C-8BED-43DF-939A-B20DE1F0D009}"/>
    <dgm:cxn modelId="{55F7710B-B60C-42B5-BD46-05EB11A64661}" type="presOf" srcId="{05CA30F9-26C2-4BA3-9198-3F0028F0390B}" destId="{78514EED-8F44-4FDF-AC24-D7184D956278}" srcOrd="0" destOrd="0" presId="urn:microsoft.com/office/officeart/2005/8/layout/process1"/>
    <dgm:cxn modelId="{92427602-EA4F-42CF-9D43-473CD991CB70}" type="presOf" srcId="{B73C99EE-2FC0-40E6-A906-5E091E3CBCB4}" destId="{40925747-DD1E-4B77-9C31-67010C2222F6}" srcOrd="0" destOrd="0" presId="urn:microsoft.com/office/officeart/2005/8/layout/process1"/>
    <dgm:cxn modelId="{AB67E2EC-98D9-48ED-B1CB-7F8B7BD825CB}" type="presOf" srcId="{5FA584A0-6732-41CD-81CB-373B0337DC07}" destId="{13ED52B7-9A24-45EB-88E2-9792487BEB46}" srcOrd="0" destOrd="0" presId="urn:microsoft.com/office/officeart/2005/8/layout/process1"/>
    <dgm:cxn modelId="{53D4880F-E943-418C-A267-2B35801F7E0F}" type="presOf" srcId="{19886D1E-901C-4EA6-8987-54CC485A7747}" destId="{C3C0FA1D-88F6-46DE-9F78-3083AD2EF220}" srcOrd="0" destOrd="0" presId="urn:microsoft.com/office/officeart/2005/8/layout/process1"/>
    <dgm:cxn modelId="{9DB078CD-A714-4F2C-B990-382E3AF3B049}" type="presParOf" srcId="{78514EED-8F44-4FDF-AC24-D7184D956278}" destId="{5B101AB2-8E43-478A-8CA5-B2BC78C2D1D6}" srcOrd="0" destOrd="0" presId="urn:microsoft.com/office/officeart/2005/8/layout/process1"/>
    <dgm:cxn modelId="{76DF495E-F4E6-4917-980D-B977C69D70D8}" type="presParOf" srcId="{78514EED-8F44-4FDF-AC24-D7184D956278}" destId="{E179425B-33BA-4EE9-8410-36648C840D7B}" srcOrd="1" destOrd="0" presId="urn:microsoft.com/office/officeart/2005/8/layout/process1"/>
    <dgm:cxn modelId="{BFCC5AA0-8755-45CF-BD25-05FE2682C90A}" type="presParOf" srcId="{E179425B-33BA-4EE9-8410-36648C840D7B}" destId="{617452BC-C61C-4A66-B40C-47D4FEB0163F}" srcOrd="0" destOrd="0" presId="urn:microsoft.com/office/officeart/2005/8/layout/process1"/>
    <dgm:cxn modelId="{C3A8D69E-15E8-4596-AC30-A4F87D4565DB}" type="presParOf" srcId="{78514EED-8F44-4FDF-AC24-D7184D956278}" destId="{13ED52B7-9A24-45EB-88E2-9792487BEB46}" srcOrd="2" destOrd="0" presId="urn:microsoft.com/office/officeart/2005/8/layout/process1"/>
    <dgm:cxn modelId="{9D7FCF5B-2D0B-4C0D-AF30-2F09AE108AA9}" type="presParOf" srcId="{78514EED-8F44-4FDF-AC24-D7184D956278}" destId="{93724977-2F3E-4EEB-82B6-504D9FBB3F95}" srcOrd="3" destOrd="0" presId="urn:microsoft.com/office/officeart/2005/8/layout/process1"/>
    <dgm:cxn modelId="{92DCA2E3-F2F9-4C8A-906B-B9911D694D5A}" type="presParOf" srcId="{93724977-2F3E-4EEB-82B6-504D9FBB3F95}" destId="{FBDFEED7-AA1F-4376-A584-196F6B936DF0}" srcOrd="0" destOrd="0" presId="urn:microsoft.com/office/officeart/2005/8/layout/process1"/>
    <dgm:cxn modelId="{1033E630-1535-45BD-AD71-7641E9E125D6}" type="presParOf" srcId="{78514EED-8F44-4FDF-AC24-D7184D956278}" destId="{C3C0FA1D-88F6-46DE-9F78-3083AD2EF220}" srcOrd="4" destOrd="0" presId="urn:microsoft.com/office/officeart/2005/8/layout/process1"/>
    <dgm:cxn modelId="{03E862CB-6B7A-44D7-9D02-43F69C9E4224}" type="presParOf" srcId="{78514EED-8F44-4FDF-AC24-D7184D956278}" destId="{66B656E0-204E-4EED-9680-F469A4E68846}" srcOrd="5" destOrd="0" presId="urn:microsoft.com/office/officeart/2005/8/layout/process1"/>
    <dgm:cxn modelId="{6E2714DF-8FA5-427A-B7A4-3C9AA953F9B1}" type="presParOf" srcId="{66B656E0-204E-4EED-9680-F469A4E68846}" destId="{755E0045-09C1-4A33-97BB-5A87D0614554}" srcOrd="0" destOrd="0" presId="urn:microsoft.com/office/officeart/2005/8/layout/process1"/>
    <dgm:cxn modelId="{AC0D8D3C-B27A-48D7-96FC-65A8187BA6E5}" type="presParOf" srcId="{78514EED-8F44-4FDF-AC24-D7184D956278}" destId="{40925747-DD1E-4B77-9C31-67010C2222F6}" srcOrd="6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0.29751</cdr:x>
      <cdr:y>0.27922</cdr:y>
    </cdr:from>
    <cdr:to>
      <cdr:x>0.43244</cdr:x>
      <cdr:y>0.53985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16224" y="1080120"/>
          <a:ext cx="914426" cy="1008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B0BD9F-31B4-49BF-8A4A-A365B476F55A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7389418-1A11-4372-9B4A-B929F62D3C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999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157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3C791F-FAD9-402D-8649-77AEB2EC308B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7320-9D90-4350-8044-A3B7AF404B44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A0E7EA5-CDFE-4FCC-BD3B-05AC78DC094F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4F81BD">
                  <a:tint val="20000"/>
                </a:srgbClr>
              </a:solidFill>
            </a:endParaRPr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9B08EDB-5B08-4686-B5BE-033B0757E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2225649"/>
      </p:ext>
    </p:extLst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FF208-82FC-41F8-BB48-F19F6EF3CE15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F2946-006D-47F5-8069-38FC3F6FB3E1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1169532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A1E5-5E83-493B-8EA3-10FFC6014CFE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4CD54-7B6D-4BB8-B3A4-9471AA45BBF6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731452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E7EA5-CDFE-4FCC-BD3B-05AC78DC094F}" type="datetimeFigureOut">
              <a:rPr lang="ru-RU" smtClean="0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F81BD">
                  <a:tint val="2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B08EDB-5B08-4686-B5BE-033B0757E8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5175E1-F561-437C-AED7-69BF87B83AB5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C622D-6B98-4624-93C7-D5C5166FD45B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BE9B9-D9EE-4708-BA0C-15A627BDCA57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0E402-44ED-48E5-8F49-CCF05BD6C88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18CAE4-0C9D-4EE4-AEF2-159774107811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752CF-7D91-49B1-978E-8ECB98AC9AC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64FB9-5B76-4CCD-9603-EDAC03B1983E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2C807-D931-4ABD-A732-02E4B781F475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6107C3-2395-4E23-8B46-AAF1490D2044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B39C-1F75-4989-B263-7435BC4894F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31A6D-2FB7-4F9D-A70E-9A8E6C70918B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20A52-54BC-407E-8948-5594522CA90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04AB3E-31D6-451A-ADC8-C344CAF510B2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239BBD-BB37-412B-A20A-E5E6972E1C84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75E1-F561-437C-AED7-69BF87B83AB5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C622D-6B98-4624-93C7-D5C5166FD45B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6390884"/>
      </p:ext>
    </p:extLst>
  </p:cSld>
  <p:clrMapOvr>
    <a:masterClrMapping/>
  </p:clrMapOvr>
  <p:transition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0F920F-80D5-471F-8682-F15A8F94DAE5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503DB-7380-4590-93D6-E68E04291B30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DFF208-82FC-41F8-BB48-F19F6EF3CE15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F2946-006D-47F5-8069-38FC3F6FB3E1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96A1E5-5E83-493B-8EA3-10FFC6014CFE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4CD54-7B6D-4BB8-B3A4-9471AA45BBF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00043-AFE8-410B-A77C-472168C1DE93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840E0-927A-435B-9680-61B226D5D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6BE9B9-D9EE-4708-BA0C-15A627BDCA57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A0E402-44ED-48E5-8F49-CCF05BD6C88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785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18CAE4-0C9D-4EE4-AEF2-159774107811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4752CF-7D91-49B1-978E-8ECB98AC9AC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319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B64FB9-5B76-4CCD-9603-EDAC03B1983E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62C807-D931-4ABD-A732-02E4B781F475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5110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6107C3-2395-4E23-8B46-AAF1490D2044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8DB39C-1F75-4989-B263-7435BC4894F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980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31A6D-2FB7-4F9D-A70E-9A8E6C70918B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0A52-54BC-407E-8948-5594522CA906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7662960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04AB3E-31D6-451A-ADC8-C344CAF510B2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239BBD-BB37-412B-A20A-E5E6972E1C84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928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0F920F-80D5-471F-8682-F15A8F94DAE5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04503DB-7380-4590-93D6-E68E04291B3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2634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4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FE5227C6-9EC0-4216-90BA-64A376826C66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6997CA-5E09-4660-A52C-EB71BCE1FCED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885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5227C6-9EC0-4216-90BA-64A376826C66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28.05.2019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56997CA-5E09-4660-A52C-EB71BCE1FCED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chart" Target="../charts/chart2.xml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Администрация Пролетарского  сельского поселения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Исполнение бюджета Пролетарского  сельского поселения  за </a:t>
            </a:r>
            <a:r>
              <a:rPr lang="ru-RU" sz="2800" b="1" dirty="0" smtClean="0">
                <a:solidFill>
                  <a:srgbClr val="FF0000"/>
                </a:solidFill>
                <a:latin typeface="Arial" charset="0"/>
              </a:rPr>
              <a:t>2018</a:t>
            </a:r>
            <a:r>
              <a:rPr lang="ru-RU" sz="2800" b="1" dirty="0" smtClean="0">
                <a:solidFill>
                  <a:srgbClr val="FF0000"/>
                </a:solidFill>
              </a:rPr>
              <a:t> год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Пролетарского 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62472" name="Object 8"/>
          <p:cNvGraphicFramePr>
            <a:graphicFrameLocks noGrp="1"/>
          </p:cNvGraphicFramePr>
          <p:nvPr>
            <p:ph idx="1"/>
          </p:nvPr>
        </p:nvGraphicFramePr>
        <p:xfrm>
          <a:off x="1671638" y="2335213"/>
          <a:ext cx="5800725" cy="3057525"/>
        </p:xfrm>
        <a:graphic>
          <a:graphicData uri="http://schemas.openxmlformats.org/presentationml/2006/ole">
            <p:oleObj spid="_x0000_s62475" name="Worksheet" r:id="rId3" imgW="5800835" imgH="3057480" progId="Excel.Sheet.8">
              <p:embed/>
            </p:oleObj>
          </a:graphicData>
        </a:graphic>
      </p:graphicFrame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7"/>
            <a:ext cx="8568952" cy="850107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Безвозмездные поступления в бюджет Пролетарского сельского </a:t>
            </a:r>
            <a:b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поселения в 2018 году составили </a:t>
            </a:r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4053,2</a:t>
            </a:r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0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08178832"/>
              </p:ext>
            </p:extLst>
          </p:nvPr>
        </p:nvGraphicFramePr>
        <p:xfrm>
          <a:off x="428596" y="1428736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7210455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Пролетарского  сельского поселения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 в 2018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</a:t>
            </a:r>
            <a:r>
              <a:rPr lang="ru-RU" sz="1800" b="1" dirty="0" smtClean="0">
                <a:latin typeface="Arial" charset="0"/>
              </a:rPr>
              <a:t>7951,5 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31753" name="Object 9"/>
          <p:cNvGraphicFramePr>
            <a:graphicFrameLocks noGrp="1"/>
          </p:cNvGraphicFramePr>
          <p:nvPr>
            <p:ph idx="1"/>
          </p:nvPr>
        </p:nvGraphicFramePr>
        <p:xfrm>
          <a:off x="1576388" y="1973263"/>
          <a:ext cx="5991225" cy="3781425"/>
        </p:xfrm>
        <a:graphic>
          <a:graphicData uri="http://schemas.openxmlformats.org/presentationml/2006/ole">
            <p:oleObj spid="_x0000_s31756" name="Worksheet" r:id="rId3" imgW="5991278" imgH="3781350" progId="Excel.Sheet.8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Пролетарского 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6" name="Object 8"/>
          <p:cNvGraphicFramePr>
            <a:graphicFrameLocks noGrp="1"/>
          </p:cNvGraphicFramePr>
          <p:nvPr>
            <p:ph idx="1"/>
          </p:nvPr>
        </p:nvGraphicFramePr>
        <p:xfrm>
          <a:off x="1966913" y="2376488"/>
          <a:ext cx="5210175" cy="2971800"/>
        </p:xfrm>
        <a:graphic>
          <a:graphicData uri="http://schemas.openxmlformats.org/presentationml/2006/ole">
            <p:oleObj spid="_x0000_s63499" name="Worksheet" r:id="rId3" imgW="5210054" imgH="2971890" progId="Excel.Sheet.8">
              <p:embed/>
            </p:oleObj>
          </a:graphicData>
        </a:graphic>
      </p:graphicFrame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28604"/>
            <a:ext cx="8319868" cy="5920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2018 году в  сельском поселении действовало 11 муниципальных программ, на реализацию которых было направлено 6980,7 тыс. рублей, в том числе за счет средств областного бюджета – 468,3 тыс. рублей.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реализацию муниципальных программ, финансируемых за счет средств местного бюджета, израсходовано 6512,4 тыс. рублей при плане 6800,6 тыс. рублей.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Исполнение 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бюджетных назначений на реализацию муниципальных программ Пролетарского сельского поселения характеризуется следующими показателями:</a:t>
            </a:r>
            <a:endParaRPr lang="ru-RU" sz="2800" dirty="0">
              <a:solidFill>
                <a:srgbClr val="C0000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052177"/>
      </p:ext>
    </p:extLst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285727"/>
          <a:ext cx="8501121" cy="6286543"/>
        </p:xfrm>
        <a:graphic>
          <a:graphicData uri="http://schemas.openxmlformats.org/drawingml/2006/table">
            <a:tbl>
              <a:tblPr/>
              <a:tblGrid>
                <a:gridCol w="3841703"/>
                <a:gridCol w="1366390"/>
                <a:gridCol w="1094462"/>
                <a:gridCol w="1099283"/>
                <a:gridCol w="1099283"/>
              </a:tblGrid>
              <a:tr h="992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 Пролетарского сельского поселения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 на 2018 год 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Уточненный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Исполнено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 2018 год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Откло-нение   (+/-)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испол-нения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6956,2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6980,7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-1886,0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97,6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Обеспечение общественного порядка и противодействие преступности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-5,0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 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20,4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-5,4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73,5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Развитие культуры и туризма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1728,7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1671,9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-56,8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96,7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Охрана окружающей среды и рациональное природопользование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177,1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176,9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99,9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Развитие физической культуры и спорта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32,2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25,2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-7,0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78,3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Развитие транспортной системы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873,4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43,9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-829,5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Энергоэффективность и развитие энергетики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 Муниципальная политика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 Эффективное управление муниципальными финансами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4346,9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4269,6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-77,3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98,2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 Обеспечение качественными жилищно-коммунальными услугами населения и благоустройство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644,8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631,0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-13,8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97,9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 Социальная поддержка граждан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142,3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142,2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-0,1</a:t>
                      </a:r>
                      <a:endParaRPr lang="ru-RU" sz="12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99,9</a:t>
                      </a:r>
                      <a:endParaRPr lang="ru-RU" sz="1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25" marR="49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210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89679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8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Контактная информация</a:t>
            </a:r>
          </a:p>
          <a:p>
            <a:pPr lvl="0" algn="ctr" eaLnBrk="0" hangingPunct="0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Администрации Пролетарского сельского поселения</a:t>
            </a: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347524, Ростовская область, Орловский район 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х.Пролетарский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ул.Школьная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</a:t>
            </a: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Руководитель: Глава Администрации Пролетарского сельского поселения</a:t>
            </a: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–Триголосова Татьяна Анатольевна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Тел.(факс) : (86375) 45-7-19,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E-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mail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29314@don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pac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График (режим) работы:</a:t>
            </a: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понедельник – пятница – 8.00 – 1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.00;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суббота и воскресенье – выходные дни;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перерыв – 12.00 – 13.00. 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График приема: вторник –пятница с 7.30- 09.30</a:t>
            </a:r>
          </a:p>
        </p:txBody>
      </p:sp>
    </p:spTree>
    <p:extLst>
      <p:ext uri="{BB962C8B-B14F-4D97-AF65-F5344CB8AC3E}">
        <p14:creationId xmlns:p14="http://schemas.microsoft.com/office/powerpoint/2010/main" xmlns="" val="390436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14282" y="642918"/>
          <a:ext cx="871543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785938" y="5429250"/>
            <a:ext cx="6286500" cy="928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 опубликован на официальном сайте Администрации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Пролетарского сельского поселения и  Информационном бюллетене выпуск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15.04.2019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28625" y="5500688"/>
            <a:ext cx="1143000" cy="714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214290"/>
            <a:ext cx="6643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ru-RU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8" y="548680"/>
            <a:ext cx="8928992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0070C0"/>
                </a:solidFill>
                <a:cs typeface="Times New Roman" pitchFamily="18" charset="0"/>
              </a:rPr>
              <a:t>Основные направления бюджетной и налоговой политики </a:t>
            </a:r>
            <a:br>
              <a:rPr lang="ru-RU" sz="1800" b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70C0"/>
                </a:solidFill>
                <a:cs typeface="Times New Roman" pitchFamily="18" charset="0"/>
              </a:rPr>
              <a:t>Пролетарского сельского поселения Орловского района в 2018 году</a:t>
            </a:r>
            <a:endParaRPr lang="ru-RU" sz="18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,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7504" y="1340768"/>
            <a:ext cx="8856984" cy="576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Укрепление налогового потенциала, увеличение собираемости налогов</a:t>
            </a:r>
            <a:endParaRPr lang="ru-RU" dirty="0">
              <a:solidFill>
                <a:prstClr val="black"/>
              </a:solidFill>
              <a:latin typeface="Trebuchet MS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7504" y="1988840"/>
            <a:ext cx="8856984" cy="432048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25000">
                <a:schemeClr val="accent4">
                  <a:tint val="60000"/>
                  <a:satMod val="300000"/>
                </a:schemeClr>
              </a:gs>
              <a:gs pos="100000">
                <a:schemeClr val="accent4">
                  <a:tint val="29000"/>
                  <a:satMod val="400000"/>
                </a:schemeClr>
              </a:gs>
            </a:gsLst>
            <a:lin ang="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prstClr val="black"/>
              </a:solidFill>
              <a:latin typeface="Trebuchet MS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Оценка эффективности налоговых льгот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prstClr val="black"/>
              </a:solidFill>
              <a:latin typeface="Trebuchet MS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7504" y="3573016"/>
            <a:ext cx="8856984" cy="432048"/>
          </a:xfrm>
          <a:prstGeom prst="roundRect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Повышение эффективности бюджетных расходов</a:t>
            </a:r>
            <a:endParaRPr lang="ru-RU" dirty="0">
              <a:solidFill>
                <a:prstClr val="black"/>
              </a:solidFill>
              <a:latin typeface="Trebuchet MS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7504" y="3068960"/>
            <a:ext cx="8856984" cy="432048"/>
          </a:xfrm>
          <a:prstGeom prst="roundRect">
            <a:avLst/>
          </a:prstGeom>
          <a:solidFill>
            <a:srgbClr val="CCECFF">
              <a:alpha val="69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Инвестиции в человеческий капитал</a:t>
            </a:r>
            <a:endParaRPr lang="ru-RU" dirty="0">
              <a:solidFill>
                <a:prstClr val="black"/>
              </a:solidFill>
              <a:latin typeface="Trebuchet MS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7504" y="4143380"/>
            <a:ext cx="8856984" cy="5715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Поддержка предпринимательской и инвестиционной активности</a:t>
            </a:r>
            <a:endParaRPr lang="ru-RU" dirty="0">
              <a:solidFill>
                <a:prstClr val="black"/>
              </a:solidFill>
              <a:latin typeface="Trebuchet MS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7504" y="5572140"/>
            <a:ext cx="8856984" cy="42862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Обеспечение сбалансированности местных бюджетов</a:t>
            </a:r>
            <a:endParaRPr lang="ru-RU" dirty="0">
              <a:solidFill>
                <a:prstClr val="black"/>
              </a:solidFill>
              <a:latin typeface="Trebuchet MS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504" y="6237312"/>
            <a:ext cx="8856984" cy="50405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Соблюдение взвешенной долговой политики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7504" y="2492896"/>
            <a:ext cx="8856984" cy="50405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Реализация «майских» указов Президента РФ</a:t>
            </a:r>
            <a:endParaRPr lang="ru-RU" dirty="0">
              <a:solidFill>
                <a:prstClr val="black"/>
              </a:solidFill>
              <a:latin typeface="Trebuchet MS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7504" y="4857760"/>
            <a:ext cx="8856984" cy="500066"/>
          </a:xfrm>
          <a:prstGeom prst="round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Социальная поддержка населения</a:t>
            </a:r>
            <a:endParaRPr lang="ru-RU" dirty="0">
              <a:solidFill>
                <a:prstClr val="black"/>
              </a:solidFill>
              <a:latin typeface="Trebuchet MS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5" cy="591187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Бюджет  Пролетарского сельского поселения Пролетарского района на  2018 год и на плановый период 2019 и 2020 годов» утвержден решением Собрания депутатов Пролетарского сельского поселения от 28.12.2018  № 71 «О бюджете  Пролетарского сельского поселения Орловского района  2018 год и на плановый период 2019 и 2020 годов»»  в объеме: по доходам  - в сумме 7212,7 тыс. рублей и расходам в сумме  7212,7 тыс. рублей; прогнозируемый  дефицит бюджета на 2018 год  установлен в размере 0,0 тыс. рублей.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 За  2018 год 8 раз вносились изменения в решение о бюджете. Уточненные показатели бюджета  Пролетарского сельского поселения Пролетарского района  за  2018 год  в редакции решения Собрания депутатов Пролетарского сельского поселения от 20.12.2018 № 104 составили: по доходам в сумме 7964,0 тыс. рублей, по расходам в сумме 8959,4 тыс. рублей. Дефицит бюджета на конец  2018 года   определен в сумме 995,4  тыс. рублей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901" name="Group 13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4093978685"/>
              </p:ext>
            </p:extLst>
          </p:nvPr>
        </p:nvGraphicFramePr>
        <p:xfrm>
          <a:off x="500063" y="1558925"/>
          <a:ext cx="8643999" cy="4766544"/>
        </p:xfrm>
        <a:graphic>
          <a:graphicData uri="http://schemas.openxmlformats.org/drawingml/2006/table">
            <a:tbl>
              <a:tblPr/>
              <a:tblGrid>
                <a:gridCol w="2415508"/>
                <a:gridCol w="2085087"/>
                <a:gridCol w="1643074"/>
                <a:gridCol w="2285985"/>
                <a:gridCol w="214345"/>
              </a:tblGrid>
              <a:tr h="1054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Плановые бюджетные назначения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4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Доходы, всего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7964,0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7096,7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6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Расходы, всего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8959,5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7951,5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88,7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4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Дефицит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Профицит+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-995,5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-854,8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2603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Основные характеристики  бюджета Пролетарского сельского поселения  Орловского района за 2018 год</a:t>
            </a:r>
            <a:r>
              <a:rPr lang="ru-RU" sz="1800" dirty="0" smtClean="0">
                <a:solidFill>
                  <a:srgbClr val="FF0000"/>
                </a:solidFill>
              </a:rPr>
              <a:t/>
            </a:r>
            <a:br>
              <a:rPr lang="ru-RU" sz="180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chemeClr val="accent2"/>
                </a:solidFill>
              </a:rPr>
              <a:t/>
            </a:r>
            <a:br>
              <a:rPr lang="ru-RU" sz="1800" dirty="0" smtClean="0">
                <a:solidFill>
                  <a:schemeClr val="accent2"/>
                </a:solidFill>
              </a:rPr>
            </a:br>
            <a:r>
              <a:rPr lang="ru-RU" sz="1200" dirty="0" smtClean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                                     тыс.рублей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117564927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бюджет 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b="1" dirty="0" smtClean="0">
                <a:solidFill>
                  <a:schemeClr val="bg1"/>
                </a:solidFill>
                <a:cs typeface="Times New Roman" pitchFamily="18" charset="0"/>
              </a:rPr>
              <a:t>Пролетарского сельского поселения Орловского района в 2018 году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107504" y="2060848"/>
          <a:ext cx="8784976" cy="47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>
          <a:solidFill>
            <a:srgbClr val="1E1EF0"/>
          </a:solidFill>
          <a:ln>
            <a:solidFill>
              <a:srgbClr val="1E1EF0"/>
            </a:solidFill>
          </a:ln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ДОХОДЫ</a:t>
            </a:r>
          </a:p>
        </p:txBody>
      </p:sp>
      <p:sp>
        <p:nvSpPr>
          <p:cNvPr id="70659" name="Rectangle 3"/>
          <p:cNvSpPr>
            <a:spLocks noGrp="1"/>
          </p:cNvSpPr>
          <p:nvPr>
            <p:ph idx="1"/>
          </p:nvPr>
        </p:nvSpPr>
        <p:spPr>
          <a:xfrm>
            <a:off x="285720" y="1857364"/>
            <a:ext cx="8643997" cy="426879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Доходная часть  бюджета Пролетарского сельского поселения за 2018год исполнена на 89,1 процентов. При плане 7964,0 тыс. рублей поступило доходов за отчетный год в сумме 7096,7 тыс. рублей.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Собственные доходы бюджета Пролетарского сельского поселения за 2018 год по отношению к годовым назначениям исполнены на 99,7 процентов. При плане 3053,3 тыс. рублей поступило в бюджет поселения 3043,5 тыс. рублей, в том числе налоговые доходы – 2977,4 тыс. рублей, неналоговые доходы -  66,1 тыс. рублей. 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987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" y="1785926"/>
            <a:ext cx="507206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764704"/>
            <a:ext cx="9144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  <a:latin typeface="+mj-lt"/>
                <a:cs typeface="+mn-cs"/>
              </a:rPr>
              <a:t>Структура налоговых и неналоговых ДОХОДОВ </a:t>
            </a:r>
          </a:p>
          <a:p>
            <a:pPr algn="ctr">
              <a:defRPr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+mj-lt"/>
              </a:rPr>
              <a:t>БЮДЖЕТА Пролетарского</a:t>
            </a:r>
            <a:r>
              <a:rPr lang="ru-RU" sz="20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+mj-lt"/>
              </a:rPr>
              <a:t>сельского поселения 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  <a:latin typeface="+mj-lt"/>
                <a:cs typeface="+mn-cs"/>
              </a:rPr>
              <a:t>ОРЛОВСКОГО РАЙОНА  2018 год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467600" y="1556792"/>
            <a:ext cx="1676400" cy="277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4" tIns="45717" rIns="91434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тыс.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рублей</a:t>
            </a:r>
          </a:p>
        </p:txBody>
      </p:sp>
      <p:grpSp>
        <p:nvGrpSpPr>
          <p:cNvPr id="4" name="Группа 30"/>
          <p:cNvGrpSpPr/>
          <p:nvPr/>
        </p:nvGrpSpPr>
        <p:grpSpPr>
          <a:xfrm>
            <a:off x="-1044624" y="1714488"/>
            <a:ext cx="7259698" cy="6395032"/>
            <a:chOff x="-1188640" y="1297608"/>
            <a:chExt cx="7992888" cy="6408712"/>
          </a:xfrm>
        </p:grpSpPr>
        <p:graphicFrame>
          <p:nvGraphicFramePr>
            <p:cNvPr id="7" name="Диаграмма 6"/>
            <p:cNvGraphicFramePr/>
            <p:nvPr/>
          </p:nvGraphicFramePr>
          <p:xfrm>
            <a:off x="-1188640" y="1297608"/>
            <a:ext cx="7992888" cy="64087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6" name="Группа 29"/>
            <p:cNvGrpSpPr/>
            <p:nvPr/>
          </p:nvGrpSpPr>
          <p:grpSpPr>
            <a:xfrm>
              <a:off x="35496" y="2377728"/>
              <a:ext cx="5788640" cy="3201071"/>
              <a:chOff x="35496" y="2377728"/>
              <a:chExt cx="5788640" cy="3201071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950258" y="2801015"/>
                <a:ext cx="588064" cy="277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b="1" dirty="0" smtClean="0"/>
                  <a:t>4,1%</a:t>
                </a:r>
                <a:endParaRPr lang="ru-RU" sz="1200" b="1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843809" y="5301207"/>
                <a:ext cx="588064" cy="277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b="1" dirty="0" smtClean="0"/>
                  <a:t>0,9%</a:t>
                </a:r>
                <a:endParaRPr lang="ru-RU" sz="1200" b="1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79512" y="4609976"/>
                <a:ext cx="6190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b="1" dirty="0" smtClean="0"/>
                  <a:t>12,3%</a:t>
                </a:r>
                <a:endParaRPr lang="ru-RU" sz="1200" b="1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5496" y="3529856"/>
                <a:ext cx="534121" cy="4626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/>
                  <a:t>0,1%</a:t>
                </a:r>
                <a:endParaRPr lang="ru-RU" sz="1200" b="1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043609" y="2881784"/>
                <a:ext cx="681604" cy="277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b="1" dirty="0" smtClean="0"/>
                  <a:t>23,3%</a:t>
                </a:r>
                <a:endParaRPr lang="ru-RU" sz="1200" b="1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 rot="11349279" flipH="1" flipV="1">
                <a:off x="3815439" y="3015788"/>
                <a:ext cx="2008697" cy="277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/>
                  <a:t>14,78%</a:t>
                </a:r>
                <a:endParaRPr lang="ru-RU" sz="1200" b="1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23728" y="2377728"/>
                <a:ext cx="203388" cy="277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ru-RU" sz="1200" b="1" dirty="0"/>
              </a:p>
            </p:txBody>
          </p:sp>
        </p:grpSp>
      </p:grpSp>
      <p:grpSp>
        <p:nvGrpSpPr>
          <p:cNvPr id="8" name="Группа 21"/>
          <p:cNvGrpSpPr/>
          <p:nvPr/>
        </p:nvGrpSpPr>
        <p:grpSpPr>
          <a:xfrm>
            <a:off x="5220072" y="2000240"/>
            <a:ext cx="3923928" cy="3589000"/>
            <a:chOff x="5220072" y="1888061"/>
            <a:chExt cx="3923928" cy="3589000"/>
          </a:xfrm>
        </p:grpSpPr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5508104" y="1888061"/>
              <a:ext cx="3635896" cy="2862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250000"/>
                </a:lnSpc>
                <a:tabLst>
                  <a:tab pos="457200" algn="l"/>
                </a:tabLst>
              </a:pPr>
              <a:r>
                <a:rPr lang="ru-RU" sz="1200" b="1" dirty="0" smtClean="0">
                  <a:latin typeface="Arial" pitchFamily="34" charset="0"/>
                  <a:ea typeface="Calibri" pitchFamily="34" charset="0"/>
                  <a:cs typeface="Arial" pitchFamily="34" charset="0"/>
                </a:rPr>
                <a:t>Налог на доходы физических лиц </a:t>
              </a:r>
              <a:r>
                <a:rPr lang="ru-RU" sz="1200" b="1" dirty="0" smtClean="0">
                  <a:latin typeface="Calibri"/>
                  <a:ea typeface="Calibri" pitchFamily="34" charset="0"/>
                  <a:cs typeface="Arial" pitchFamily="34" charset="0"/>
                </a:rPr>
                <a:t>287,9</a:t>
              </a:r>
              <a:r>
                <a:rPr lang="ru-RU" sz="1200" b="1" dirty="0" smtClean="0">
                  <a:latin typeface="Arial" pitchFamily="34" charset="0"/>
                  <a:ea typeface="Calibri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0" fontAlgn="base" latinLnBrk="0" hangingPunct="0">
                <a:lnSpc>
                  <a:spcPct val="2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457200" algn="l"/>
                </a:tabLst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Единый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сельскохоз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. налог </a:t>
              </a:r>
              <a:r>
                <a:rPr lang="ru-RU" sz="1200" b="1" dirty="0" smtClean="0">
                  <a:latin typeface="Arial" pitchFamily="34" charset="0"/>
                  <a:ea typeface="Calibri" pitchFamily="34" charset="0"/>
                  <a:cs typeface="Arial" pitchFamily="34" charset="0"/>
                </a:rPr>
                <a:t>1043,3</a:t>
              </a:r>
              <a:endPara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endParaRPr>
            </a:p>
            <a:p>
              <a:pPr lvl="0" eaLnBrk="0" hangingPunct="0">
                <a:lnSpc>
                  <a:spcPct val="250000"/>
                </a:lnSpc>
                <a:tabLst>
                  <a:tab pos="457200" algn="l"/>
                </a:tabLst>
              </a:pPr>
              <a:r>
                <a:rPr lang="ru-RU" sz="1200" b="1" dirty="0" smtClean="0">
                  <a:latin typeface="Arial" pitchFamily="34" charset="0"/>
                  <a:ea typeface="Calibri" pitchFamily="34" charset="0"/>
                  <a:cs typeface="Arial" pitchFamily="34" charset="0"/>
                </a:rPr>
                <a:t>Земельный налог  1657</a:t>
              </a:r>
            </a:p>
            <a:p>
              <a:pPr lvl="0" eaLnBrk="0" hangingPunct="0">
                <a:lnSpc>
                  <a:spcPct val="250000"/>
                </a:lnSpc>
                <a:tabLst>
                  <a:tab pos="457200" algn="l"/>
                </a:tabLst>
              </a:pPr>
              <a:r>
                <a:rPr lang="ru-RU" sz="1200" b="1" dirty="0" smtClean="0">
                  <a:latin typeface="Arial" pitchFamily="34" charset="0"/>
                  <a:ea typeface="Calibri" pitchFamily="34" charset="0"/>
                  <a:cs typeface="Arial" pitchFamily="34" charset="0"/>
                </a:rPr>
                <a:t>Налог на имущество </a:t>
              </a:r>
              <a:r>
                <a:rPr lang="ru-RU" sz="1200" b="1" dirty="0" err="1" smtClean="0">
                  <a:latin typeface="Arial" pitchFamily="34" charset="0"/>
                  <a:ea typeface="Calibri" pitchFamily="34" charset="0"/>
                  <a:cs typeface="Arial" pitchFamily="34" charset="0"/>
                </a:rPr>
                <a:t>физ</a:t>
              </a:r>
              <a:r>
                <a:rPr lang="ru-RU" sz="1200" b="1" dirty="0" smtClean="0">
                  <a:latin typeface="Arial" pitchFamily="34" charset="0"/>
                  <a:ea typeface="Calibri" pitchFamily="34" charset="0"/>
                  <a:cs typeface="Arial" pitchFamily="34" charset="0"/>
                </a:rPr>
                <a:t> лиц -19,6</a:t>
              </a:r>
            </a:p>
            <a:p>
              <a:pPr lvl="0" eaLnBrk="0" hangingPunct="0">
                <a:lnSpc>
                  <a:spcPct val="250000"/>
                </a:lnSpc>
                <a:tabLst>
                  <a:tab pos="457200" algn="l"/>
                </a:tabLst>
              </a:pPr>
              <a:r>
                <a:rPr lang="ru-RU" sz="1200" b="1" dirty="0" smtClean="0">
                  <a:latin typeface="Arial" pitchFamily="34" charset="0"/>
                  <a:cs typeface="Arial" pitchFamily="34" charset="0"/>
                </a:rPr>
                <a:t>Иные налоговые доходы 8,8</a:t>
              </a:r>
            </a:p>
            <a:p>
              <a:pPr marL="0" marR="0" lvl="0" indent="0" algn="l" defTabSz="914400" rtl="0" eaLnBrk="0" fontAlgn="base" latinLnBrk="0" hangingPunct="0">
                <a:lnSpc>
                  <a:spcPct val="2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457200" algn="l"/>
                </a:tabLst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Неналоговые доходы 66,1</a:t>
              </a:r>
            </a:p>
          </p:txBody>
        </p:sp>
        <p:grpSp>
          <p:nvGrpSpPr>
            <p:cNvPr id="9" name="Группа 20"/>
            <p:cNvGrpSpPr/>
            <p:nvPr/>
          </p:nvGrpSpPr>
          <p:grpSpPr>
            <a:xfrm>
              <a:off x="5220072" y="2132856"/>
              <a:ext cx="235663" cy="3344205"/>
              <a:chOff x="5220072" y="2132856"/>
              <a:chExt cx="235663" cy="3344205"/>
            </a:xfrm>
          </p:grpSpPr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220072" y="2132856"/>
                <a:ext cx="235663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220072" y="2564904"/>
                <a:ext cx="235663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220072" y="3501008"/>
                <a:ext cx="235663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5220072" y="4437112"/>
                <a:ext cx="235663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pic>
            <p:nvPicPr>
              <p:cNvPr id="1034" name="Picture 10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5220072" y="4005064"/>
                <a:ext cx="235663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pic>
            <p:nvPicPr>
              <p:cNvPr id="1036" name="Picture 12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5220072" y="5261037"/>
                <a:ext cx="235663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pic>
            <p:nvPicPr>
              <p:cNvPr id="1037" name="Picture 13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5220072" y="3068960"/>
                <a:ext cx="235663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pic>
            <p:nvPicPr>
              <p:cNvPr id="1039" name="Picture 15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5220072" y="4828989"/>
                <a:ext cx="235663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</p:grp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Пролетарского 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 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33" name="Object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17427742"/>
              </p:ext>
            </p:extLst>
          </p:nvPr>
        </p:nvGraphicFramePr>
        <p:xfrm>
          <a:off x="2571750" y="2716213"/>
          <a:ext cx="4000500" cy="2295525"/>
        </p:xfrm>
        <a:graphic>
          <a:graphicData uri="http://schemas.openxmlformats.org/presentationml/2006/ole">
            <p:oleObj spid="_x0000_s1036" name="Worksheet" r:id="rId3" imgW="4000399" imgH="2295540" progId="Excel.Sheet.8">
              <p:embed/>
            </p:oleObj>
          </a:graphicData>
        </a:graphic>
      </p:graphicFrame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2258</TotalTime>
  <Words>827</Words>
  <Application>Microsoft Office PowerPoint</Application>
  <PresentationFormat>Экран (4:3)</PresentationFormat>
  <Paragraphs>163</Paragraphs>
  <Slides>16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3_Открытая</vt:lpstr>
      <vt:lpstr>Тема Office</vt:lpstr>
      <vt:lpstr>Worksheet</vt:lpstr>
      <vt:lpstr>Лист Microsoft Office Excel 97-2003</vt:lpstr>
      <vt:lpstr>Администрация Пролетарского  сельского поселения </vt:lpstr>
      <vt:lpstr>Слайд 2</vt:lpstr>
      <vt:lpstr>Основные направления бюджетной и налоговой политики  Пролетарского сельского поселения Орловского района в 2018 году</vt:lpstr>
      <vt:lpstr>Слайд 4</vt:lpstr>
      <vt:lpstr>Основные характеристики  бюджета Пролетарского сельского поселения  Орловского района за 2018 год                                                                                                                                                                        тыс.рублей</vt:lpstr>
      <vt:lpstr> бюджет  Пролетарского сельского поселения Орловского района в 2018 году</vt:lpstr>
      <vt:lpstr>ДОХОДЫ</vt:lpstr>
      <vt:lpstr>Слайд 8</vt:lpstr>
      <vt:lpstr>Динамика исполнения доходов  бюджета   Пролетарского  сельского поселения             (тыс. рублей)</vt:lpstr>
      <vt:lpstr>Динамика исполнения собственных доходов бюджета Пролетарского  сельского поселения        (тыс. рублей)</vt:lpstr>
      <vt:lpstr>        Безвозмездные поступления в бюджет Пролетарского сельского                поселения в 2018 году составили 4053,2 тыс. рублей</vt:lpstr>
      <vt:lpstr>Структура исполнения расходов бюджета Пролетарского  сельского поселения в 2018 году       7951,5 (тыс.рублей)</vt:lpstr>
      <vt:lpstr>Динамика исполнения расходов  бюджета   Пролетарского  сельского поселения            (тыс. рублей)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252</cp:revision>
  <dcterms:created xsi:type="dcterms:W3CDTF">2012-10-21T15:40:11Z</dcterms:created>
  <dcterms:modified xsi:type="dcterms:W3CDTF">2019-05-28T08:46:16Z</dcterms:modified>
</cp:coreProperties>
</file>