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7" r:id="rId2"/>
    <p:sldMasterId id="2147483761" r:id="rId3"/>
    <p:sldMasterId id="2147483773" r:id="rId4"/>
  </p:sldMasterIdLst>
  <p:notesMasterIdLst>
    <p:notesMasterId r:id="rId20"/>
  </p:notesMasterIdLst>
  <p:sldIdLst>
    <p:sldId id="293" r:id="rId5"/>
    <p:sldId id="302" r:id="rId6"/>
    <p:sldId id="304" r:id="rId7"/>
    <p:sldId id="300" r:id="rId8"/>
    <p:sldId id="306" r:id="rId9"/>
    <p:sldId id="294" r:id="rId10"/>
    <p:sldId id="288" r:id="rId11"/>
    <p:sldId id="295" r:id="rId12"/>
    <p:sldId id="308" r:id="rId13"/>
    <p:sldId id="265" r:id="rId14"/>
    <p:sldId id="296" r:id="rId15"/>
    <p:sldId id="315" r:id="rId16"/>
    <p:sldId id="314" r:id="rId17"/>
    <p:sldId id="313" r:id="rId18"/>
    <p:sldId id="31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3" autoAdjust="0"/>
    <p:restoredTop sz="94570" autoAdjust="0"/>
  </p:normalViewPr>
  <p:slideViewPr>
    <p:cSldViewPr>
      <p:cViewPr>
        <p:scale>
          <a:sx n="70" d="100"/>
          <a:sy n="70" d="100"/>
        </p:scale>
        <p:origin x="-2406" y="-9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1A4ABD-D008-401B-893E-A397E7B86F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E80DAB8-448B-4FB3-8AE3-48233A56AC9B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39DA466D-6D60-42EE-9F24-5962D22BBCB2}" type="parTrans" cxnId="{2F8A6870-91C3-4D2C-8E53-79C7CE280C66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52AAC429-20E5-4D4E-8D0C-35AFEEEF8AD4}" type="sibTrans" cxnId="{2F8A6870-91C3-4D2C-8E53-79C7CE280C66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8F115B2A-0B5E-40FB-A804-8048C8954BA9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Обеспеченная устойчивость бюджета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7457DFDC-AD22-4F1C-A564-BBB5B3AE2D46}" type="parTrans" cxnId="{C6FD75D1-00C7-4E2D-91B8-35BA5F75911E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5EE6A466-D891-4D92-B7A7-F404E1ED1052}" type="sibTrans" cxnId="{C6FD75D1-00C7-4E2D-91B8-35BA5F75911E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94346F86-ED2B-43AF-A783-F878E65388EC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Выполнены социально-значимые обязательства перед гражданами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992F5151-01EF-4A44-9FD3-A575302EE20E}" type="parTrans" cxnId="{BDC1850A-6EFE-4DFE-B70F-72FB4BAC3537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171B7A1C-120B-4064-86EE-6B462FB82147}" type="sibTrans" cxnId="{BDC1850A-6EFE-4DFE-B70F-72FB4BAC3537}">
      <dgm:prSet/>
      <dgm:spPr/>
      <dgm:t>
        <a:bodyPr/>
        <a:lstStyle/>
        <a:p>
          <a:endParaRPr lang="ru-RU" sz="2800">
            <a:latin typeface="Times New Roman" pitchFamily="18" charset="0"/>
            <a:cs typeface="Times New Roman" pitchFamily="18" charset="0"/>
          </a:endParaRPr>
        </a:p>
      </dgm:t>
    </dgm:pt>
    <dgm:pt modelId="{1ABECFA6-3643-4EE0-B259-AFF7B8A36D4B}" type="pres">
      <dgm:prSet presAssocID="{F71A4ABD-D008-401B-893E-A397E7B86F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A115F59-8631-42E6-85A8-753025048CAA}" type="pres">
      <dgm:prSet presAssocID="{8E80DAB8-448B-4FB3-8AE3-48233A56AC9B}" presName="hierRoot1" presStyleCnt="0"/>
      <dgm:spPr/>
    </dgm:pt>
    <dgm:pt modelId="{EE0A6871-B509-44D5-ADD0-D74673C88546}" type="pres">
      <dgm:prSet presAssocID="{8E80DAB8-448B-4FB3-8AE3-48233A56AC9B}" presName="composite" presStyleCnt="0"/>
      <dgm:spPr/>
    </dgm:pt>
    <dgm:pt modelId="{9AE45CE2-DAA6-499D-A7D9-CAC8C082F69F}" type="pres">
      <dgm:prSet presAssocID="{8E80DAB8-448B-4FB3-8AE3-48233A56AC9B}" presName="background" presStyleLbl="node0" presStyleIdx="0" presStyleCnt="1"/>
      <dgm:spPr/>
      <dgm:t>
        <a:bodyPr/>
        <a:lstStyle/>
        <a:p>
          <a:endParaRPr lang="ru-RU"/>
        </a:p>
      </dgm:t>
    </dgm:pt>
    <dgm:pt modelId="{CEAF9AAE-3B3E-4C5C-BDF3-9101D73B2D93}" type="pres">
      <dgm:prSet presAssocID="{8E80DAB8-448B-4FB3-8AE3-48233A56AC9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B46DE1-ACAC-46D5-8451-069DB9AAF95E}" type="pres">
      <dgm:prSet presAssocID="{8E80DAB8-448B-4FB3-8AE3-48233A56AC9B}" presName="hierChild2" presStyleCnt="0"/>
      <dgm:spPr/>
    </dgm:pt>
    <dgm:pt modelId="{12F27F1B-87EB-43F3-9383-80F15D87426D}" type="pres">
      <dgm:prSet presAssocID="{7457DFDC-AD22-4F1C-A564-BBB5B3AE2D4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3A084938-298B-4F0A-A77A-C9BDFF57F9D3}" type="pres">
      <dgm:prSet presAssocID="{8F115B2A-0B5E-40FB-A804-8048C8954BA9}" presName="hierRoot2" presStyleCnt="0"/>
      <dgm:spPr/>
    </dgm:pt>
    <dgm:pt modelId="{F8948167-6BAA-4C04-BFE6-E03BFD9B600F}" type="pres">
      <dgm:prSet presAssocID="{8F115B2A-0B5E-40FB-A804-8048C8954BA9}" presName="composite2" presStyleCnt="0"/>
      <dgm:spPr/>
    </dgm:pt>
    <dgm:pt modelId="{22F9840E-1E10-4DC5-B72F-1ED75FEB61C7}" type="pres">
      <dgm:prSet presAssocID="{8F115B2A-0B5E-40FB-A804-8048C8954BA9}" presName="background2" presStyleLbl="node2" presStyleIdx="0" presStyleCnt="2"/>
      <dgm:spPr/>
    </dgm:pt>
    <dgm:pt modelId="{C75265B0-90B9-4F4B-A6F7-03AEFEC78B5B}" type="pres">
      <dgm:prSet presAssocID="{8F115B2A-0B5E-40FB-A804-8048C8954BA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AA4DE8-F673-4240-B600-BED71566F626}" type="pres">
      <dgm:prSet presAssocID="{8F115B2A-0B5E-40FB-A804-8048C8954BA9}" presName="hierChild3" presStyleCnt="0"/>
      <dgm:spPr/>
    </dgm:pt>
    <dgm:pt modelId="{9D389BD7-7F43-475F-BF6E-40A526B23B81}" type="pres">
      <dgm:prSet presAssocID="{992F5151-01EF-4A44-9FD3-A575302EE20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0E743C7-D522-4F9A-B84F-71F0E8E56C2A}" type="pres">
      <dgm:prSet presAssocID="{94346F86-ED2B-43AF-A783-F878E65388EC}" presName="hierRoot2" presStyleCnt="0"/>
      <dgm:spPr/>
    </dgm:pt>
    <dgm:pt modelId="{92796322-62C3-4E97-AEF5-9E55445ADB3D}" type="pres">
      <dgm:prSet presAssocID="{94346F86-ED2B-43AF-A783-F878E65388EC}" presName="composite2" presStyleCnt="0"/>
      <dgm:spPr/>
    </dgm:pt>
    <dgm:pt modelId="{90393973-7E7E-4D59-BD99-927AABC66BC7}" type="pres">
      <dgm:prSet presAssocID="{94346F86-ED2B-43AF-A783-F878E65388EC}" presName="background2" presStyleLbl="node2" presStyleIdx="1" presStyleCnt="2"/>
      <dgm:spPr/>
    </dgm:pt>
    <dgm:pt modelId="{E6CC890D-7AEC-4CFB-954E-4D51576D0E0E}" type="pres">
      <dgm:prSet presAssocID="{94346F86-ED2B-43AF-A783-F878E65388E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65F456-8D07-40AC-B936-3AC0E204CBC5}" type="pres">
      <dgm:prSet presAssocID="{94346F86-ED2B-43AF-A783-F878E65388EC}" presName="hierChild3" presStyleCnt="0"/>
      <dgm:spPr/>
    </dgm:pt>
  </dgm:ptLst>
  <dgm:cxnLst>
    <dgm:cxn modelId="{C6FD75D1-00C7-4E2D-91B8-35BA5F75911E}" srcId="{8E80DAB8-448B-4FB3-8AE3-48233A56AC9B}" destId="{8F115B2A-0B5E-40FB-A804-8048C8954BA9}" srcOrd="0" destOrd="0" parTransId="{7457DFDC-AD22-4F1C-A564-BBB5B3AE2D46}" sibTransId="{5EE6A466-D891-4D92-B7A7-F404E1ED1052}"/>
    <dgm:cxn modelId="{80A890B6-4FD2-4718-9393-4AB7B2470A2C}" type="presOf" srcId="{8F115B2A-0B5E-40FB-A804-8048C8954BA9}" destId="{C75265B0-90B9-4F4B-A6F7-03AEFEC78B5B}" srcOrd="0" destOrd="0" presId="urn:microsoft.com/office/officeart/2005/8/layout/hierarchy1"/>
    <dgm:cxn modelId="{4337E7BF-E1F6-4728-887E-DFEE51BDB775}" type="presOf" srcId="{992F5151-01EF-4A44-9FD3-A575302EE20E}" destId="{9D389BD7-7F43-475F-BF6E-40A526B23B81}" srcOrd="0" destOrd="0" presId="urn:microsoft.com/office/officeart/2005/8/layout/hierarchy1"/>
    <dgm:cxn modelId="{8341DF5A-B9E4-4C4E-A24B-B808F2464431}" type="presOf" srcId="{94346F86-ED2B-43AF-A783-F878E65388EC}" destId="{E6CC890D-7AEC-4CFB-954E-4D51576D0E0E}" srcOrd="0" destOrd="0" presId="urn:microsoft.com/office/officeart/2005/8/layout/hierarchy1"/>
    <dgm:cxn modelId="{E5A29762-6EBA-474E-A7A7-E78A4AE981AE}" type="presOf" srcId="{8E80DAB8-448B-4FB3-8AE3-48233A56AC9B}" destId="{CEAF9AAE-3B3E-4C5C-BDF3-9101D73B2D93}" srcOrd="0" destOrd="0" presId="urn:microsoft.com/office/officeart/2005/8/layout/hierarchy1"/>
    <dgm:cxn modelId="{BDC1850A-6EFE-4DFE-B70F-72FB4BAC3537}" srcId="{8E80DAB8-448B-4FB3-8AE3-48233A56AC9B}" destId="{94346F86-ED2B-43AF-A783-F878E65388EC}" srcOrd="1" destOrd="0" parTransId="{992F5151-01EF-4A44-9FD3-A575302EE20E}" sibTransId="{171B7A1C-120B-4064-86EE-6B462FB82147}"/>
    <dgm:cxn modelId="{2F8A6870-91C3-4D2C-8E53-79C7CE280C66}" srcId="{F71A4ABD-D008-401B-893E-A397E7B86FA8}" destId="{8E80DAB8-448B-4FB3-8AE3-48233A56AC9B}" srcOrd="0" destOrd="0" parTransId="{39DA466D-6D60-42EE-9F24-5962D22BBCB2}" sibTransId="{52AAC429-20E5-4D4E-8D0C-35AFEEEF8AD4}"/>
    <dgm:cxn modelId="{5C7C8B28-E515-452E-89A7-41309C6022DF}" type="presOf" srcId="{7457DFDC-AD22-4F1C-A564-BBB5B3AE2D46}" destId="{12F27F1B-87EB-43F3-9383-80F15D87426D}" srcOrd="0" destOrd="0" presId="urn:microsoft.com/office/officeart/2005/8/layout/hierarchy1"/>
    <dgm:cxn modelId="{AF43BD2C-88B8-4992-8F74-9ACA46553E7B}" type="presOf" srcId="{F71A4ABD-D008-401B-893E-A397E7B86FA8}" destId="{1ABECFA6-3643-4EE0-B259-AFF7B8A36D4B}" srcOrd="0" destOrd="0" presId="urn:microsoft.com/office/officeart/2005/8/layout/hierarchy1"/>
    <dgm:cxn modelId="{95F6259F-E123-4121-8E9E-B3932E812E89}" type="presParOf" srcId="{1ABECFA6-3643-4EE0-B259-AFF7B8A36D4B}" destId="{7A115F59-8631-42E6-85A8-753025048CAA}" srcOrd="0" destOrd="0" presId="urn:microsoft.com/office/officeart/2005/8/layout/hierarchy1"/>
    <dgm:cxn modelId="{38DEC526-4C9D-4589-9470-1338BE1D3AF8}" type="presParOf" srcId="{7A115F59-8631-42E6-85A8-753025048CAA}" destId="{EE0A6871-B509-44D5-ADD0-D74673C88546}" srcOrd="0" destOrd="0" presId="urn:microsoft.com/office/officeart/2005/8/layout/hierarchy1"/>
    <dgm:cxn modelId="{B0C4D36D-A062-425F-9D83-E6453259D029}" type="presParOf" srcId="{EE0A6871-B509-44D5-ADD0-D74673C88546}" destId="{9AE45CE2-DAA6-499D-A7D9-CAC8C082F69F}" srcOrd="0" destOrd="0" presId="urn:microsoft.com/office/officeart/2005/8/layout/hierarchy1"/>
    <dgm:cxn modelId="{9EF8750E-06F5-40C2-B2DE-1C48EC1CC60A}" type="presParOf" srcId="{EE0A6871-B509-44D5-ADD0-D74673C88546}" destId="{CEAF9AAE-3B3E-4C5C-BDF3-9101D73B2D93}" srcOrd="1" destOrd="0" presId="urn:microsoft.com/office/officeart/2005/8/layout/hierarchy1"/>
    <dgm:cxn modelId="{7C6FC8B1-8649-4C3B-B5F2-C6A5F00A2C04}" type="presParOf" srcId="{7A115F59-8631-42E6-85A8-753025048CAA}" destId="{5DB46DE1-ACAC-46D5-8451-069DB9AAF95E}" srcOrd="1" destOrd="0" presId="urn:microsoft.com/office/officeart/2005/8/layout/hierarchy1"/>
    <dgm:cxn modelId="{355D293B-8107-4F74-90D3-DF4BC4843061}" type="presParOf" srcId="{5DB46DE1-ACAC-46D5-8451-069DB9AAF95E}" destId="{12F27F1B-87EB-43F3-9383-80F15D87426D}" srcOrd="0" destOrd="0" presId="urn:microsoft.com/office/officeart/2005/8/layout/hierarchy1"/>
    <dgm:cxn modelId="{1DF9681A-C1AF-4608-A8B1-15EC7DC68353}" type="presParOf" srcId="{5DB46DE1-ACAC-46D5-8451-069DB9AAF95E}" destId="{3A084938-298B-4F0A-A77A-C9BDFF57F9D3}" srcOrd="1" destOrd="0" presId="urn:microsoft.com/office/officeart/2005/8/layout/hierarchy1"/>
    <dgm:cxn modelId="{02A2BB27-38BB-44B5-8EF6-B90FC2B37605}" type="presParOf" srcId="{3A084938-298B-4F0A-A77A-C9BDFF57F9D3}" destId="{F8948167-6BAA-4C04-BFE6-E03BFD9B600F}" srcOrd="0" destOrd="0" presId="urn:microsoft.com/office/officeart/2005/8/layout/hierarchy1"/>
    <dgm:cxn modelId="{326B3990-0BF4-4758-AF8F-66A82C4728DA}" type="presParOf" srcId="{F8948167-6BAA-4C04-BFE6-E03BFD9B600F}" destId="{22F9840E-1E10-4DC5-B72F-1ED75FEB61C7}" srcOrd="0" destOrd="0" presId="urn:microsoft.com/office/officeart/2005/8/layout/hierarchy1"/>
    <dgm:cxn modelId="{63D5BCB1-51CA-4401-AAF6-A66911711AA3}" type="presParOf" srcId="{F8948167-6BAA-4C04-BFE6-E03BFD9B600F}" destId="{C75265B0-90B9-4F4B-A6F7-03AEFEC78B5B}" srcOrd="1" destOrd="0" presId="urn:microsoft.com/office/officeart/2005/8/layout/hierarchy1"/>
    <dgm:cxn modelId="{C0012C07-7F33-4266-93F4-F088ADB28D4B}" type="presParOf" srcId="{3A084938-298B-4F0A-A77A-C9BDFF57F9D3}" destId="{C8AA4DE8-F673-4240-B600-BED71566F626}" srcOrd="1" destOrd="0" presId="urn:microsoft.com/office/officeart/2005/8/layout/hierarchy1"/>
    <dgm:cxn modelId="{CE33A2B1-F162-46A7-BFD7-30C41E8BB28D}" type="presParOf" srcId="{5DB46DE1-ACAC-46D5-8451-069DB9AAF95E}" destId="{9D389BD7-7F43-475F-BF6E-40A526B23B81}" srcOrd="2" destOrd="0" presId="urn:microsoft.com/office/officeart/2005/8/layout/hierarchy1"/>
    <dgm:cxn modelId="{CDA9230C-CD95-4604-8F9E-545EE34384E8}" type="presParOf" srcId="{5DB46DE1-ACAC-46D5-8451-069DB9AAF95E}" destId="{E0E743C7-D522-4F9A-B84F-71F0E8E56C2A}" srcOrd="3" destOrd="0" presId="urn:microsoft.com/office/officeart/2005/8/layout/hierarchy1"/>
    <dgm:cxn modelId="{F7416F02-9EAE-402B-A08E-BF446D8AB909}" type="presParOf" srcId="{E0E743C7-D522-4F9A-B84F-71F0E8E56C2A}" destId="{92796322-62C3-4E97-AEF5-9E55445ADB3D}" srcOrd="0" destOrd="0" presId="urn:microsoft.com/office/officeart/2005/8/layout/hierarchy1"/>
    <dgm:cxn modelId="{48AB77E1-160D-4C32-A3A8-7664EEEB4AD5}" type="presParOf" srcId="{92796322-62C3-4E97-AEF5-9E55445ADB3D}" destId="{90393973-7E7E-4D59-BD99-927AABC66BC7}" srcOrd="0" destOrd="0" presId="urn:microsoft.com/office/officeart/2005/8/layout/hierarchy1"/>
    <dgm:cxn modelId="{7E532657-E90C-40D1-9AFA-9979BE01F867}" type="presParOf" srcId="{92796322-62C3-4E97-AEF5-9E55445ADB3D}" destId="{E6CC890D-7AEC-4CFB-954E-4D51576D0E0E}" srcOrd="1" destOrd="0" presId="urn:microsoft.com/office/officeart/2005/8/layout/hierarchy1"/>
    <dgm:cxn modelId="{91652B02-5E55-4E8B-B87B-00997F19CC7B}" type="presParOf" srcId="{E0E743C7-D522-4F9A-B84F-71F0E8E56C2A}" destId="{7D65F456-8D07-40AC-B936-3AC0E204CBC5}" srcOrd="1" destOrd="0" presId="urn:microsoft.com/office/officeart/2005/8/layout/hierarchy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89BD7-7F43-475F-BF6E-40A526B23B81}">
      <dsp:nvSpPr>
        <dsp:cNvPr id="0" name=""/>
        <dsp:cNvSpPr/>
      </dsp:nvSpPr>
      <dsp:spPr>
        <a:xfrm>
          <a:off x="4205300" y="2150622"/>
          <a:ext cx="2069506" cy="9848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1178"/>
              </a:lnTo>
              <a:lnTo>
                <a:pt x="2069506" y="671178"/>
              </a:lnTo>
              <a:lnTo>
                <a:pt x="2069506" y="984896"/>
              </a:lnTo>
            </a:path>
          </a:pathLst>
        </a:custGeom>
        <a:noFill/>
        <a:ln w="381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27F1B-87EB-43F3-9383-80F15D87426D}">
      <dsp:nvSpPr>
        <dsp:cNvPr id="0" name=""/>
        <dsp:cNvSpPr/>
      </dsp:nvSpPr>
      <dsp:spPr>
        <a:xfrm>
          <a:off x="2135793" y="2150622"/>
          <a:ext cx="2069506" cy="984896"/>
        </a:xfrm>
        <a:custGeom>
          <a:avLst/>
          <a:gdLst/>
          <a:ahLst/>
          <a:cxnLst/>
          <a:rect l="0" t="0" r="0" b="0"/>
          <a:pathLst>
            <a:path>
              <a:moveTo>
                <a:pt x="2069506" y="0"/>
              </a:moveTo>
              <a:lnTo>
                <a:pt x="2069506" y="671178"/>
              </a:lnTo>
              <a:lnTo>
                <a:pt x="0" y="671178"/>
              </a:lnTo>
              <a:lnTo>
                <a:pt x="0" y="984896"/>
              </a:lnTo>
            </a:path>
          </a:pathLst>
        </a:custGeom>
        <a:noFill/>
        <a:ln w="381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45CE2-DAA6-499D-A7D9-CAC8C082F69F}">
      <dsp:nvSpPr>
        <dsp:cNvPr id="0" name=""/>
        <dsp:cNvSpPr/>
      </dsp:nvSpPr>
      <dsp:spPr>
        <a:xfrm>
          <a:off x="2512067" y="217"/>
          <a:ext cx="3386464" cy="215040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F9AAE-3B3E-4C5C-BDF3-9101D73B2D93}">
      <dsp:nvSpPr>
        <dsp:cNvPr id="0" name=""/>
        <dsp:cNvSpPr/>
      </dsp:nvSpPr>
      <dsp:spPr>
        <a:xfrm>
          <a:off x="2888341" y="357677"/>
          <a:ext cx="3386464" cy="2150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51324" y="420660"/>
        <a:ext cx="3260498" cy="2024439"/>
      </dsp:txXfrm>
    </dsp:sp>
    <dsp:sp modelId="{22F9840E-1E10-4DC5-B72F-1ED75FEB61C7}">
      <dsp:nvSpPr>
        <dsp:cNvPr id="0" name=""/>
        <dsp:cNvSpPr/>
      </dsp:nvSpPr>
      <dsp:spPr>
        <a:xfrm>
          <a:off x="442561" y="3135519"/>
          <a:ext cx="3386464" cy="21504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265B0-90B9-4F4B-A6F7-03AEFEC78B5B}">
      <dsp:nvSpPr>
        <dsp:cNvPr id="0" name=""/>
        <dsp:cNvSpPr/>
      </dsp:nvSpPr>
      <dsp:spPr>
        <a:xfrm>
          <a:off x="818835" y="3492979"/>
          <a:ext cx="3386464" cy="2150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Обеспеченная устойчивость бюджета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81818" y="3555962"/>
        <a:ext cx="3260498" cy="2024439"/>
      </dsp:txXfrm>
    </dsp:sp>
    <dsp:sp modelId="{90393973-7E7E-4D59-BD99-927AABC66BC7}">
      <dsp:nvSpPr>
        <dsp:cNvPr id="0" name=""/>
        <dsp:cNvSpPr/>
      </dsp:nvSpPr>
      <dsp:spPr>
        <a:xfrm>
          <a:off x="4581573" y="3135519"/>
          <a:ext cx="3386464" cy="215040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C890D-7AEC-4CFB-954E-4D51576D0E0E}">
      <dsp:nvSpPr>
        <dsp:cNvPr id="0" name=""/>
        <dsp:cNvSpPr/>
      </dsp:nvSpPr>
      <dsp:spPr>
        <a:xfrm>
          <a:off x="4957847" y="3492979"/>
          <a:ext cx="3386464" cy="2150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Выполнены социально-значимые обязательства перед гражданами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20830" y="3555962"/>
        <a:ext cx="3260498" cy="2024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B0BD9F-31B4-49BF-8A4A-A365B476F55A}" type="datetimeFigureOut">
              <a:rPr lang="ru-RU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389418-1A11-4372-9B4A-B929F62D3C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999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FE4BE4-7E3B-4AB9-983D-D647D839D44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57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3C791F-FAD9-402D-8649-77AEB2EC308B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A0E7EA5-CDFE-4FCC-BD3B-05AC78DC094F}" type="datetimeFigureOut">
              <a:rPr lang="ru-RU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9B08EDB-5B08-4686-B5BE-033B0757E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42209"/>
      </p:ext>
    </p:extLst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F208-82FC-41F8-BB48-F19F6EF3CE1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F2946-006D-47F5-8069-38FC3F6FB3E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769979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1E5-5E83-493B-8EA3-10FFC6014CF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4CD54-7B6D-4BB8-B3A4-9471AA45BBF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69939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A0E7EA5-CDFE-4FCC-BD3B-05AC78DC094F}" type="datetimeFigureOut">
              <a:rPr lang="ru-RU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9B08EDB-5B08-4686-B5BE-033B0757E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225649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75E1-F561-437C-AED7-69BF87B83AB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622D-6B98-4624-93C7-D5C5166FD45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390884"/>
      </p:ext>
    </p:extLst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6BE9B9-D9EE-4708-BA0C-15A627BDCA57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A0E402-44ED-48E5-8F49-CCF05BD6C88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85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18CAE4-0C9D-4EE4-AEF2-159774107811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4752CF-7D91-49B1-978E-8ECB98AC9AC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19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B64FB9-5B76-4CCD-9603-EDAC03B1983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62C807-D931-4ABD-A732-02E4B781F47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10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6107C3-2395-4E23-8B46-AAF1490D2044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8DB39C-1F75-4989-B263-7435BC4894F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80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1A6D-2FB7-4F9D-A70E-9A8E6C70918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0A52-54BC-407E-8948-5594522CA90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662960"/>
      </p:ext>
    </p:extLst>
  </p:cSld>
  <p:clrMapOvr>
    <a:masterClrMapping/>
  </p:clrMapOvr>
  <p:transition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04AB3E-31D6-451A-ADC8-C344CAF510B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239BBD-BB37-412B-A20A-E5E6972E1C8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28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175E1-F561-437C-AED7-69BF87B83AB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622D-6B98-4624-93C7-D5C5166FD45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14176"/>
      </p:ext>
    </p:extLst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0F920F-80D5-471F-8682-F15A8F94DAE5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04503DB-7380-4590-93D6-E68E04291B3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34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FF208-82FC-41F8-BB48-F19F6EF3CE15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F2946-006D-47F5-8069-38FC3F6FB3E1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169532"/>
      </p:ext>
    </p:extLst>
  </p:cSld>
  <p:clrMapOvr>
    <a:masterClrMapping/>
  </p:clrMapOvr>
  <p:transition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6A1E5-5E83-493B-8EA3-10FFC6014CF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4CD54-7B6D-4BB8-B3A4-9471AA45BBF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731452"/>
      </p:ext>
    </p:extLst>
  </p:cSld>
  <p:clrMapOvr>
    <a:masterClrMapping/>
  </p:clrMapOvr>
  <p:transition>
    <p:wedg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E7EA5-CDFE-4FCC-BD3B-05AC78DC094F}" type="datetimeFigureOut">
              <a:rPr lang="ru-RU" smtClean="0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08EDB-5B08-4686-B5BE-033B0757E8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5175E1-F561-437C-AED7-69BF87B83AB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C622D-6B98-4624-93C7-D5C5166FD45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BE9B9-D9EE-4708-BA0C-15A627BDCA57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0E402-44ED-48E5-8F49-CCF05BD6C88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8CAE4-0C9D-4EE4-AEF2-159774107811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752CF-7D91-49B1-978E-8ECB98AC9AC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64FB9-5B76-4CCD-9603-EDAC03B1983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2C807-D931-4ABD-A732-02E4B781F475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107C3-2395-4E23-8B46-AAF1490D2044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B39C-1F75-4989-B263-7435BC4894F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31A6D-2FB7-4F9D-A70E-9A8E6C70918B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20A52-54BC-407E-8948-5594522CA9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6BE9B9-D9EE-4708-BA0C-15A627BDCA57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A0E402-44ED-48E5-8F49-CCF05BD6C88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66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4AB3E-31D6-451A-ADC8-C344CAF510B2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39BBD-BB37-412B-A20A-E5E6972E1C84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F920F-80D5-471F-8682-F15A8F94DAE5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503DB-7380-4590-93D6-E68E04291B30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DFF208-82FC-41F8-BB48-F19F6EF3CE1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F2946-006D-47F5-8069-38FC3F6FB3E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96A1E5-5E83-493B-8EA3-10FFC6014CF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4CD54-7B6D-4BB8-B3A4-9471AA45BBF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00043-AFE8-410B-A77C-472168C1DE93}" type="datetimeFigureOut">
              <a:rPr lang="ru-RU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840E0-927A-435B-9680-61B226D5D4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E7EA5-CDFE-4FCC-BD3B-05AC78DC094F}" type="datetimeFigureOut">
              <a:rPr lang="ru-RU" smtClean="0"/>
              <a:pPr>
                <a:defRPr/>
              </a:pPr>
              <a:t>03.05.2018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4F81BD">
                  <a:tint val="20000"/>
                </a:srgb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08EDB-5B08-4686-B5BE-033B0757E8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5175E1-F561-437C-AED7-69BF87B83AB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C622D-6B98-4624-93C7-D5C5166FD45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6BE9B9-D9EE-4708-BA0C-15A627BDCA57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E3A0E402-44ED-48E5-8F49-CCF05BD6C88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18CAE4-0C9D-4EE4-AEF2-159774107811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752CF-7D91-49B1-978E-8ECB98AC9AC1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B64FB9-5B76-4CCD-9603-EDAC03B1983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2C807-D931-4ABD-A732-02E4B781F475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18CAE4-0C9D-4EE4-AEF2-159774107811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4752CF-7D91-49B1-978E-8ECB98AC9AC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70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6107C3-2395-4E23-8B46-AAF1490D2044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B39C-1F75-4989-B263-7435BC4894F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31A6D-2FB7-4F9D-A70E-9A8E6C70918B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20A52-54BC-407E-8948-5594522CA90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04AB3E-31D6-451A-ADC8-C344CAF510B2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239BBD-BB37-412B-A20A-E5E6972E1C84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F920F-80D5-471F-8682-F15A8F94DAE5}" type="datetimeFigureOut">
              <a:rPr lang="ru-RU" smtClean="0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503DB-7380-4590-93D6-E68E04291B30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DFF208-82FC-41F8-BB48-F19F6EF3CE15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F2946-006D-47F5-8069-38FC3F6FB3E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96A1E5-5E83-493B-8EA3-10FFC6014CFE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4CD54-7B6D-4BB8-B3A4-9471AA45BBF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B64FB9-5B76-4CCD-9603-EDAC03B1983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62C807-D931-4ABD-A732-02E4B781F475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973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6107C3-2395-4E23-8B46-AAF1490D2044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8DB39C-1F75-4989-B263-7435BC4894F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8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1A6D-2FB7-4F9D-A70E-9A8E6C70918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0A52-54BC-407E-8948-5594522CA906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32770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04AB3E-31D6-451A-ADC8-C344CAF510B2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239BBD-BB37-412B-A20A-E5E6972E1C8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66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0F920F-80D5-471F-8682-F15A8F94DAE5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04503DB-7380-4590-93D6-E68E04291B3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30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E5227C6-9EC0-4216-90BA-64A376826C6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6997CA-5E09-4660-A52C-EB71BCE1FCE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27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4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FE5227C6-9EC0-4216-90BA-64A376826C66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6997CA-5E09-4660-A52C-EB71BCE1FCED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5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5227C6-9EC0-4216-90BA-64A376826C66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6997CA-5E09-4660-A52C-EB71BCE1FCE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98" r:id="rId12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FE5227C6-9EC0-4216-90BA-64A376826C66}" type="datetimeFigureOut">
              <a:rPr lang="ru-RU" smtClean="0">
                <a:solidFill>
                  <a:prstClr val="black"/>
                </a:solidFill>
              </a:rPr>
              <a:pPr>
                <a:defRPr/>
              </a:pPr>
              <a:t>03.05.2018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56997CA-5E09-4660-A52C-EB71BCE1FCED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Администрация Пролетарского  сельского поселения </a:t>
            </a:r>
            <a:r>
              <a:rPr lang="ru-RU" sz="25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endParaRPr lang="ru-RU" sz="25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4"/>
            <a:ext cx="8064500" cy="32407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endParaRPr lang="ru-RU" sz="24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sz="2400" b="1" dirty="0" smtClean="0">
                <a:solidFill>
                  <a:srgbClr val="FF0000"/>
                </a:solidFill>
              </a:rPr>
              <a:t>Исполнение бюджета Пролетарского  сельского </a:t>
            </a:r>
            <a:r>
              <a:rPr lang="ru-RU" sz="2400" b="1" dirty="0" smtClean="0">
                <a:solidFill>
                  <a:srgbClr val="FF0000"/>
                </a:solidFill>
              </a:rPr>
              <a:t>поселения  за 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</a:rPr>
              <a:t>2017</a:t>
            </a:r>
            <a:r>
              <a:rPr lang="ru-RU" sz="2400" b="1" dirty="0" smtClean="0">
                <a:solidFill>
                  <a:srgbClr val="FF0000"/>
                </a:solidFill>
              </a:rPr>
              <a:t> год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3" name="Object 9"/>
          <p:cNvGraphicFramePr>
            <a:graphicFrameLocks noGrp="1"/>
          </p:cNvGraphicFramePr>
          <p:nvPr>
            <p:ph idx="1"/>
          </p:nvPr>
        </p:nvGraphicFramePr>
        <p:xfrm>
          <a:off x="2159000" y="2674938"/>
          <a:ext cx="4832350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Лист" r:id="rId3" imgW="6962887" imgH="4971969" progId="Excel.Sheet.8">
                  <p:embed/>
                </p:oleObj>
              </mc:Choice>
              <mc:Fallback>
                <p:oleObj name="Лист" r:id="rId3" imgW="6962887" imgH="4971969" progId="Excel.Sheet.8">
                  <p:embed/>
                  <p:pic>
                    <p:nvPicPr>
                      <p:cNvPr id="0" name="Picture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2674938"/>
                        <a:ext cx="4832350" cy="345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Пролетарского 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2017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6671,9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6" name="Object 8"/>
          <p:cNvGraphicFramePr>
            <a:graphicFrameLocks noGrp="1"/>
          </p:cNvGraphicFramePr>
          <p:nvPr>
            <p:ph idx="1"/>
          </p:nvPr>
        </p:nvGraphicFramePr>
        <p:xfrm>
          <a:off x="1812925" y="2674938"/>
          <a:ext cx="5526088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Лист" r:id="rId3" imgW="8296405" imgH="5181743" progId="Excel.Sheet.8">
                  <p:embed/>
                </p:oleObj>
              </mc:Choice>
              <mc:Fallback>
                <p:oleObj name="Лист" r:id="rId3" imgW="8296405" imgH="5181743" progId="Excel.Sheet.8">
                  <p:embed/>
                  <p:pic>
                    <p:nvPicPr>
                      <p:cNvPr id="0" name="Picture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25" y="2674938"/>
                        <a:ext cx="5526088" cy="345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591574"/>
            <a:ext cx="8280920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8935" algn="just">
              <a:lnSpc>
                <a:spcPts val="161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 2017 году в  сельском поселении действовало 11 муниципальных программ, на реализацию которых было направлено 6566,8 тыс. рублей,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том числе за счет средств областного бюджета – 369,1 тыс. рублей.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50215" algn="just">
              <a:lnSpc>
                <a:spcPts val="161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На реализацию муниципальных программ, финансируемых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 счет средств местного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бюджета, израсходовано 6197,7 тыс. рублей при плане 6800,6 тыс. рублей.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Исполнение бюджетных назначений на реализацию муниципальных программ Пролетарского сельского поселения характеризуется следующими показателями:</a:t>
            </a:r>
            <a:endParaRPr lang="ru-RU" sz="1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052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60191"/>
              </p:ext>
            </p:extLst>
          </p:nvPr>
        </p:nvGraphicFramePr>
        <p:xfrm>
          <a:off x="179511" y="476672"/>
          <a:ext cx="8744033" cy="617654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909580"/>
                <a:gridCol w="1417719"/>
                <a:gridCol w="1135576"/>
                <a:gridCol w="1140579"/>
                <a:gridCol w="1140579"/>
              </a:tblGrid>
              <a:tr h="2079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 Пролетарского сельского поселения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на 2017 год 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(Уточнен-ный)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Испол-нено за 2017 год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Откло-нение   (+/-)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испол-нения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6956,2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6282,5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-1886,0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Обеспечение общественного порядка и противодействие преступности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24,8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22,9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-1,9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92,3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Развитие культуры и туризма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1597,8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1544,9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-52,9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96,7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 Охрана окружающей среды и рациональное природопользование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15,9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9,4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-6,5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59,1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 Развитие физической культуры и спорта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24,9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-10,1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71,1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 Развитие транспортной системы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 Энергоэффективность и развитие энергетики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 Муниципальная политика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9. Эффективное управление муниципальными финансами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4049,4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3900,1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-149,3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96,3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10. Обеспечение качественными жилищно-коммунальными услугами населения и благоустройство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998,4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985,4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-13,0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98,7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11. Социальная поддержка граждан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73,4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73,3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-0,1</a:t>
                      </a:r>
                      <a:endParaRPr lang="ru-RU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540" marR="515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1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89679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8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Контактная информация</a:t>
            </a:r>
          </a:p>
          <a:p>
            <a:pPr lvl="0" algn="ctr" eaLnBrk="0" hangingPunct="0"/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Администрации Пролетарского сельского поселения</a:t>
            </a: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347524, Ростовская область, Орловский район 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х.Пролетарский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ул.Школьная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19</a:t>
            </a:r>
            <a:endParaRPr lang="ru-RU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Руководитель: Глава Администрации Пролетарского сельского поселения</a:t>
            </a: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–Триголосова Татьяна Анатольевна</a:t>
            </a:r>
            <a:endParaRPr lang="ru-RU" dirty="0">
              <a:solidFill>
                <a:prstClr val="black"/>
              </a:solidFill>
              <a:cs typeface="Arial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Тел.(факс) : (86375) 45-7-19,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E-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mail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: 29314@don</a:t>
            </a:r>
            <a:r>
              <a:rPr lang="en-US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pac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ru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График (режим) работы:</a:t>
            </a: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понедельник – пятница – 8.00 – 1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6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.00;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суббота и воскресенье – выходные дни;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перерыв – 12.00 – 13.00. </a:t>
            </a:r>
            <a:endParaRPr lang="en-US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lvl="0" algn="ctr" eaLnBrk="0" hangingPunct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График приема: вторник –пятница с 7.30- 09.30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36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СВЕДЕНИЯ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Пролетарского  сельского поселения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2017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27254"/>
              </p:ext>
            </p:extLst>
          </p:nvPr>
        </p:nvGraphicFramePr>
        <p:xfrm>
          <a:off x="457200" y="2349500"/>
          <a:ext cx="8229600" cy="3217466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602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1463,0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462,0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1925,0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55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286000"/>
            <a:ext cx="8572500" cy="3500438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Послания и Указов Президента Российской Федерации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Поручений и задач Губернатора Ростовской области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Поручений и задач Главы Администрации Орловского района</a:t>
            </a:r>
          </a:p>
          <a:p>
            <a:pPr marL="365760" lvl="0" indent="-256032" eaLnBrk="1" fontAlgn="auto" hangingPunct="1">
              <a:spcAft>
                <a:spcPts val="0"/>
              </a:spcAft>
              <a:buClr>
                <a:srgbClr val="4F81BD"/>
              </a:buClr>
              <a:buFont typeface="Wingdings 3"/>
              <a:buChar char=""/>
              <a:defRPr/>
            </a:pPr>
            <a:r>
              <a:rPr lang="ru-RU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Поручений и задач Главы Администрации </a:t>
            </a:r>
            <a:r>
              <a:rPr lang="ru-RU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Пролетарского сельского поселения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461375" cy="19288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Пролетарского сельского поселения Орловского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района </a:t>
            </a:r>
            <a:b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201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году</a:t>
            </a:r>
            <a:b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исполнялся на основе:</a:t>
            </a:r>
          </a:p>
        </p:txBody>
      </p:sp>
    </p:spTree>
    <p:extLst>
      <p:ext uri="{BB962C8B-B14F-4D97-AF65-F5344CB8AC3E}">
        <p14:creationId xmlns:p14="http://schemas.microsoft.com/office/powerpoint/2010/main" val="386752884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42844" y="142852"/>
          <a:ext cx="8786874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529464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400" smtClean="0">
                <a:solidFill>
                  <a:schemeClr val="accent2"/>
                </a:solidFill>
              </a:rPr>
              <a:t>Доходная часть  бюджета Пролетарского сельского поселения за 2017год исполнена на 91,8 процентов. При плане 6915,6 тыс. рублей поступило доходов за отчетный год в сумме 6351,3 тыс. рублей.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chemeClr val="accent2"/>
                </a:solidFill>
              </a:rPr>
              <a:t>Собственные доходы бюджета Пролетарского сельского поселения за 2017 год по отношению к годовым назначениям исполнены на 97,4 процентов. При плане 2880,8 тыс. рублей поступило в бюджет поселения 2804,7 тыс. рублей, в том числе налоговые доходы – 2739,5 тыс. рублей, неналоговые доходы -  65,2 тыс. рублей. </a:t>
            </a:r>
          </a:p>
        </p:txBody>
      </p:sp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solidFill>
            <a:srgbClr val="1E1EF0"/>
          </a:solidFill>
          <a:ln>
            <a:solidFill>
              <a:srgbClr val="1E1EF0"/>
            </a:solidFill>
          </a:ln>
        </p:spPr>
        <p:txBody>
          <a:bodyPr/>
          <a:lstStyle/>
          <a:p>
            <a:r>
              <a:rPr lang="ru-RU" smtClean="0"/>
              <a:t>ДОХОДЫ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Основные характеристики  </a:t>
            </a:r>
            <a:r>
              <a:rPr lang="ru-RU" sz="2400" dirty="0" smtClean="0">
                <a:solidFill>
                  <a:srgbClr val="FF0000"/>
                </a:solidFill>
              </a:rPr>
              <a:t>бюджета Пролетарского сельского поселения  </a:t>
            </a:r>
            <a:r>
              <a:rPr lang="ru-RU" sz="2400" dirty="0" smtClean="0">
                <a:solidFill>
                  <a:srgbClr val="FF0000"/>
                </a:solidFill>
              </a:rPr>
              <a:t>Орловского района за 2017 год</a:t>
            </a:r>
            <a:r>
              <a:rPr lang="ru-RU" sz="1800" dirty="0" smtClean="0">
                <a:solidFill>
                  <a:srgbClr val="FF0000"/>
                </a:solidFill>
              </a:rPr>
              <a:t/>
            </a:r>
            <a:br>
              <a:rPr lang="ru-RU" sz="1800" dirty="0" smtClean="0">
                <a:solidFill>
                  <a:srgbClr val="FF0000"/>
                </a:solidFill>
              </a:rPr>
            </a:br>
            <a:r>
              <a:rPr lang="ru-RU" sz="1800" dirty="0" smtClean="0">
                <a:solidFill>
                  <a:schemeClr val="accent2"/>
                </a:solidFill>
              </a:rPr>
              <a:t/>
            </a:r>
            <a:br>
              <a:rPr lang="ru-RU" sz="1800" dirty="0" smtClean="0">
                <a:solidFill>
                  <a:schemeClr val="accent2"/>
                </a:solidFill>
              </a:rPr>
            </a:br>
            <a:r>
              <a:rPr lang="ru-RU" sz="1200" dirty="0" smtClean="0">
                <a:solidFill>
                  <a:schemeClr val="accent2"/>
                </a:solidFill>
              </a:rPr>
              <a:t>                                                                                                                                                                      тыс.рублей</a:t>
            </a:r>
          </a:p>
        </p:txBody>
      </p:sp>
      <p:graphicFrame>
        <p:nvGraphicFramePr>
          <p:cNvPr id="32901" name="Group 13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93978685"/>
              </p:ext>
            </p:extLst>
          </p:nvPr>
        </p:nvGraphicFramePr>
        <p:xfrm>
          <a:off x="285750" y="1558925"/>
          <a:ext cx="8643999" cy="4227561"/>
        </p:xfrm>
        <a:graphic>
          <a:graphicData uri="http://schemas.openxmlformats.org/drawingml/2006/table">
            <a:tbl>
              <a:tblPr/>
              <a:tblGrid>
                <a:gridCol w="2415508"/>
                <a:gridCol w="2085087"/>
                <a:gridCol w="1643074"/>
                <a:gridCol w="1857388"/>
                <a:gridCol w="642942"/>
              </a:tblGrid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Плановые бюджетные назначения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Доходы, 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6915,6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6351,3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91,8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6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Расходы, всего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6915,6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6671,9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Дефицит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Профицит+</a:t>
                      </a: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320,6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64927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Пролетарского 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2017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1800" b="1" smtClean="0">
                <a:latin typeface="Arial" charset="0"/>
              </a:rPr>
              <a:t>6351,3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41" name="Object 9"/>
          <p:cNvGraphicFramePr>
            <a:graphicFrameLocks noGrp="1"/>
          </p:cNvGraphicFramePr>
          <p:nvPr>
            <p:ph idx="4294967295"/>
          </p:nvPr>
        </p:nvGraphicFramePr>
        <p:xfrm>
          <a:off x="0" y="1716088"/>
          <a:ext cx="7553325" cy="43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4" name="Лист" r:id="rId3" imgW="9591518" imgH="5543523" progId="Excel.Sheet.8">
                  <p:embed/>
                </p:oleObj>
              </mc:Choice>
              <mc:Fallback>
                <p:oleObj name="Лист" r:id="rId3" imgW="9591518" imgH="5543523" progId="Excel.Sheet.8">
                  <p:embed/>
                  <p:pic>
                    <p:nvPicPr>
                      <p:cNvPr id="0" name="Picture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16088"/>
                        <a:ext cx="7553325" cy="436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4162425" y="3246438"/>
            <a:ext cx="81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>115,4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3" name="Object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427742"/>
              </p:ext>
            </p:extLst>
          </p:nvPr>
        </p:nvGraphicFramePr>
        <p:xfrm>
          <a:off x="1868488" y="2674938"/>
          <a:ext cx="5414962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Лист" r:id="rId3" imgW="8220145" imgH="5238810" progId="Excel.Sheet.8">
                  <p:embed/>
                </p:oleObj>
              </mc:Choice>
              <mc:Fallback>
                <p:oleObj name="Лист" r:id="rId3" imgW="8220145" imgH="5238810" progId="Excel.Sheet.8">
                  <p:embed/>
                  <p:pic>
                    <p:nvPicPr>
                      <p:cNvPr id="0" name="Picture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488" y="2674938"/>
                        <a:ext cx="5414962" cy="345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Пролетарского 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ru-RU" sz="2400" b="1" dirty="0" smtClean="0">
                <a:solidFill>
                  <a:srgbClr val="17375E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72" name="Object 8"/>
          <p:cNvGraphicFramePr>
            <a:graphicFrameLocks noGrp="1"/>
          </p:cNvGraphicFramePr>
          <p:nvPr>
            <p:ph idx="1"/>
          </p:nvPr>
        </p:nvGraphicFramePr>
        <p:xfrm>
          <a:off x="442913" y="1816100"/>
          <a:ext cx="8112125" cy="454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Лист" r:id="rId3" imgW="9496313" imgH="5324390" progId="Excel.Sheet.8">
                  <p:embed/>
                </p:oleObj>
              </mc:Choice>
              <mc:Fallback>
                <p:oleObj name="Лист" r:id="rId3" imgW="9496313" imgH="5324390" progId="Excel.Sheet.8">
                  <p:embed/>
                  <p:pic>
                    <p:nvPicPr>
                      <p:cNvPr id="0" name="Picture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1816100"/>
                        <a:ext cx="8112125" cy="454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3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Пролетарского 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ТРУКТУРА БЕЗВОЗМЕЗДНЫХ ПОСТУПЛЕНИЙ</a:t>
            </a:r>
          </a:p>
        </p:txBody>
      </p:sp>
      <p:sp>
        <p:nvSpPr>
          <p:cNvPr id="3" name="Овал 2"/>
          <p:cNvSpPr/>
          <p:nvPr/>
        </p:nvSpPr>
        <p:spPr>
          <a:xfrm>
            <a:off x="571500" y="1214438"/>
            <a:ext cx="3143250" cy="214312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Дотация (от лат. «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Dotatio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»-дар)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2978,0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14375" y="3643313"/>
            <a:ext cx="3429000" cy="27146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</a:t>
            </a:r>
          </a:p>
          <a:p>
            <a:pPr algn="ctr"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499,1 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00625" y="4000500"/>
            <a:ext cx="3429000" cy="242887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Субвенции (от лат.»</a:t>
            </a:r>
            <a:r>
              <a:rPr lang="en-US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Subvenire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»-приходить на помощь)</a:t>
            </a:r>
          </a:p>
          <a:p>
            <a:pPr algn="ctr"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69.5 </a:t>
            </a:r>
            <a:r>
              <a:rPr lang="ru-RU" sz="2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2928938"/>
            <a:ext cx="23860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Блок-схема: альтернативный процесс 7"/>
          <p:cNvSpPr/>
          <p:nvPr/>
        </p:nvSpPr>
        <p:spPr>
          <a:xfrm>
            <a:off x="4393407" y="1428750"/>
            <a:ext cx="3071812" cy="1571625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Всего безвозмездных поступлений                     </a:t>
            </a:r>
            <a:r>
              <a:rPr lang="ru-RU" sz="20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3546,6 </a:t>
            </a:r>
            <a:r>
              <a:rPr lang="ru-RU" sz="20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9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3000375"/>
            <a:ext cx="25717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957429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619</Words>
  <Application>Microsoft Office PowerPoint</Application>
  <PresentationFormat>Экран (4:3)</PresentationFormat>
  <Paragraphs>146</Paragraphs>
  <Slides>15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1_Открытая</vt:lpstr>
      <vt:lpstr>3_Открытая</vt:lpstr>
      <vt:lpstr>1_Волна</vt:lpstr>
      <vt:lpstr>Апекс</vt:lpstr>
      <vt:lpstr>Лист</vt:lpstr>
      <vt:lpstr>Microsoft Excel 97-2003 Worksheet</vt:lpstr>
      <vt:lpstr>Администрация Пролетарского  сельского поселения  </vt:lpstr>
      <vt:lpstr>Бюджет Пролетарского сельского поселения Орловского района  в 2017 году  исполнялся на основе:</vt:lpstr>
      <vt:lpstr>Презентация PowerPoint</vt:lpstr>
      <vt:lpstr>ДОХОДЫ</vt:lpstr>
      <vt:lpstr>Основные характеристики  бюджета Пролетарского сельского поселения  Орловского района за 2017 год                                                                                                                                                                        тыс.рублей</vt:lpstr>
      <vt:lpstr>Структура исполнения доходов бюджета Пролетарского  сельского поселения в 2017 году       6351,3(тыс.рублей)</vt:lpstr>
      <vt:lpstr>Динамика исполнения доходов  бюджета   Пролетарского  сельского поселения             (тыс. рублей)</vt:lpstr>
      <vt:lpstr>Динамика исполнения собственных доходов бюджета Пролетарского  сельского поселения        (тыс. рублей)</vt:lpstr>
      <vt:lpstr>CТРУКТУРА БЕЗВОЗМЕЗДНЫХ ПОСТУПЛЕНИЙ</vt:lpstr>
      <vt:lpstr>Структура исполнения расходов бюджета Пролетарского  сельского поселения в 2017 году       6671,9 (тыс.рублей)</vt:lpstr>
      <vt:lpstr>Динамика исполнения расходов  бюджета   Пролетарского  сельского поселения            (тыс. рублей)</vt:lpstr>
      <vt:lpstr>Презентация PowerPoint</vt:lpstr>
      <vt:lpstr>Презентация PowerPoint</vt:lpstr>
      <vt:lpstr>Презентация PowerPoint</vt:lpstr>
      <vt:lpstr>СВЕДЕНИЯ о численности и оплате труда муниципальных служащих и работников Администрации Пролетарского  сельского поселения 2017 год.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219</cp:revision>
  <dcterms:created xsi:type="dcterms:W3CDTF">2012-10-21T15:40:11Z</dcterms:created>
  <dcterms:modified xsi:type="dcterms:W3CDTF">2018-05-03T11:56:53Z</dcterms:modified>
</cp:coreProperties>
</file>