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12" r:id="rId2"/>
    <p:sldId id="306" r:id="rId3"/>
    <p:sldId id="320" r:id="rId4"/>
    <p:sldId id="318" r:id="rId5"/>
    <p:sldId id="296" r:id="rId6"/>
    <p:sldId id="307" r:id="rId7"/>
    <p:sldId id="274" r:id="rId8"/>
    <p:sldId id="271" r:id="rId9"/>
    <p:sldId id="277" r:id="rId10"/>
    <p:sldId id="305" r:id="rId11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 varScale="1">
        <p:scale>
          <a:sx n="80" d="100"/>
          <a:sy n="80" d="100"/>
        </p:scale>
        <p:origin x="-11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40D64B-6AC6-49AA-AC08-255DC710081C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8D681F1-531E-4D32-B8C8-49FF628BC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DED71-C802-44E6-BF3F-002805909FF7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7E7C7-4901-4BE7-8347-CDC72B35C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7B986-858A-4397-8FB9-3547FF31A12E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4CFDA-3CAF-4CE5-8B59-686776133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22B28-7D91-44C7-8B07-DBE9DD3D0AAD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C1CD8-B4BE-40AA-88C9-6ECA0C84B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91A6-7FE3-48C2-8BF8-1F41CAD13BE1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C79EA-FB86-43EB-8D5A-6C484DE71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02115-634E-4345-AE22-AC18F52389B5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13219-0CD7-4C60-B131-80150CED4B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94F9-C34A-4F98-AB98-C537DDD4F65A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BF006-83FF-406E-839F-66D4A83780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1FEAE-DF2C-4D3D-A933-0FACD2C926A5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58DD-0C95-4D6F-ADF4-F62BC01AF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8320A-9943-4BB8-AE02-D8C530FE5ABD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19B4A-8B62-4836-8B63-EC0132F69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ED90F-9D7F-4D03-83BC-503995444123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F38E7-C73D-405D-A439-BDC09CBDA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0F877-DCFB-4BEB-A90C-F63AA345C9B0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89B1-B207-40D8-A672-0C9249428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9D024-DFC8-47F8-8CF8-514C666A5FB0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FA58D-9E7E-45D9-B5CB-B14C95692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DAB23D-2D82-401A-9709-FC2028363FEC}" type="datetimeFigureOut">
              <a:rPr lang="ru-RU"/>
              <a:pPr>
                <a:defRPr/>
              </a:pPr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DAFF94-1191-45E4-AF27-5F445BF45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200" b="1" smtClean="0">
                <a:solidFill>
                  <a:srgbClr val="558ED5"/>
                </a:solidFill>
              </a:rPr>
              <a:t>Проект бюджета </a:t>
            </a:r>
            <a:br>
              <a:rPr lang="ru-RU" sz="2200" b="1" smtClean="0">
                <a:solidFill>
                  <a:srgbClr val="558ED5"/>
                </a:solidFill>
              </a:rPr>
            </a:br>
            <a:r>
              <a:rPr lang="ru-RU" sz="2200" b="1" smtClean="0">
                <a:solidFill>
                  <a:srgbClr val="558ED5"/>
                </a:solidFill>
              </a:rPr>
              <a:t>на </a:t>
            </a:r>
            <a:r>
              <a:rPr lang="ru-RU" sz="2200" b="1" smtClean="0">
                <a:solidFill>
                  <a:srgbClr val="558ED5"/>
                </a:solidFill>
                <a:latin typeface="Arial" charset="0"/>
              </a:rPr>
              <a:t>2016</a:t>
            </a:r>
            <a:r>
              <a:rPr lang="ru-RU" sz="2200" b="1" smtClean="0">
                <a:solidFill>
                  <a:srgbClr val="558ED5"/>
                </a:solidFill>
              </a:rPr>
              <a:t> год направлен на решение следующих ключевых задач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Oval 4"/>
          <p:cNvSpPr>
            <a:spLocks noChangeArrowheads="1"/>
          </p:cNvSpPr>
          <p:nvPr/>
        </p:nvSpPr>
        <p:spPr bwMode="auto">
          <a:xfrm>
            <a:off x="323850" y="1196975"/>
            <a:ext cx="8353425" cy="719138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Обеспечение сбалансированности местных бюджетов</a:t>
            </a:r>
          </a:p>
        </p:txBody>
      </p:sp>
      <p:sp>
        <p:nvSpPr>
          <p:cNvPr id="14340" name="Oval 5"/>
          <p:cNvSpPr>
            <a:spLocks noChangeArrowheads="1"/>
          </p:cNvSpPr>
          <p:nvPr/>
        </p:nvSpPr>
        <p:spPr bwMode="auto">
          <a:xfrm>
            <a:off x="323850" y="2060575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Повышение объективности и качества бюджетного планирования</a:t>
            </a:r>
          </a:p>
        </p:txBody>
      </p:sp>
      <p:sp>
        <p:nvSpPr>
          <p:cNvPr id="14341" name="Oval 6"/>
          <p:cNvSpPr>
            <a:spLocks noChangeArrowheads="1"/>
          </p:cNvSpPr>
          <p:nvPr/>
        </p:nvSpPr>
        <p:spPr bwMode="auto">
          <a:xfrm>
            <a:off x="323850" y="3284538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Обеспечению в полной мере приоритизации структуры бюджетных</a:t>
            </a:r>
          </a:p>
          <a:p>
            <a:pPr algn="ctr"/>
            <a:r>
              <a:rPr lang="ru-RU"/>
              <a:t> расходов в целях увеличения доли средств, направляемых на </a:t>
            </a:r>
          </a:p>
          <a:p>
            <a:pPr algn="ctr"/>
            <a:r>
              <a:rPr lang="ru-RU"/>
              <a:t>развитие человеческого капитала и инфраструктуры </a:t>
            </a:r>
          </a:p>
        </p:txBody>
      </p:sp>
      <p:sp>
        <p:nvSpPr>
          <p:cNvPr id="14342" name="Oval 7"/>
          <p:cNvSpPr>
            <a:spLocks noChangeArrowheads="1"/>
          </p:cNvSpPr>
          <p:nvPr/>
        </p:nvSpPr>
        <p:spPr bwMode="auto">
          <a:xfrm>
            <a:off x="250825" y="4868863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Повышению эффективности распределения бюджетных средств в целях </a:t>
            </a:r>
            <a:endParaRPr lang="en-US"/>
          </a:p>
          <a:p>
            <a:pPr algn="ctr"/>
            <a:r>
              <a:rPr lang="ru-RU"/>
              <a:t>возможности совершения бюджетного маневра, ответственного подхода к </a:t>
            </a:r>
            <a:endParaRPr lang="en-US"/>
          </a:p>
          <a:p>
            <a:pPr algn="ctr"/>
            <a:r>
              <a:rPr lang="ru-RU"/>
              <a:t>принятию</a:t>
            </a:r>
            <a:r>
              <a:rPr lang="en-US"/>
              <a:t> </a:t>
            </a:r>
            <a:r>
              <a:rPr lang="ru-RU"/>
              <a:t>новых расходных обязательств с учетом их </a:t>
            </a:r>
          </a:p>
          <a:p>
            <a:pPr algn="ctr"/>
            <a:r>
              <a:rPr lang="ru-RU"/>
              <a:t>социально - экономической значимости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Дорожный фонд Пролетарского сельского поселения</a:t>
            </a:r>
            <a:endParaRPr lang="ru-RU" b="1" dirty="0"/>
          </a:p>
        </p:txBody>
      </p:sp>
      <p:graphicFrame>
        <p:nvGraphicFramePr>
          <p:cNvPr id="95234" name="Диаграмма 2"/>
          <p:cNvGraphicFramePr>
            <a:graphicFrameLocks/>
          </p:cNvGraphicFramePr>
          <p:nvPr/>
        </p:nvGraphicFramePr>
        <p:xfrm>
          <a:off x="1474788" y="1341438"/>
          <a:ext cx="6291262" cy="4108450"/>
        </p:xfrm>
        <a:graphic>
          <a:graphicData uri="http://schemas.openxmlformats.org/presentationml/2006/ole">
            <p:oleObj spid="_x0000_s95234" name="Диаграмма" r:id="rId3" imgW="6305459" imgH="4114800" progId="Excel.Chart.8">
              <p:embed/>
            </p:oleObj>
          </a:graphicData>
        </a:graphic>
      </p:graphicFrame>
      <p:pic>
        <p:nvPicPr>
          <p:cNvPr id="95236" name="Picture 2" descr="http://im0-tub-ru.yandex.net/i?id=113fce0e011ca126fbbdbc5759476d7e-129-144&amp;n=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5373688"/>
            <a:ext cx="18478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237" name="Picture 4" descr="http://im1-tub-ru.yandex.net/i?id=fff4a7d3707db2e326deb8895e23c5c4-48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5338" y="5300663"/>
            <a:ext cx="17557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11413" y="404813"/>
            <a:ext cx="4392612" cy="2447925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Основные направления бюджетной и налоговой политики Пролетарского сельского поселения Орловского района на 2015-2017 годы (Постановление Администрации Пролетарского сельского поселения от 17.09.2014  №118</a:t>
            </a:r>
            <a:r>
              <a:rPr lang="ru-RU" dirty="0"/>
              <a:t>)</a:t>
            </a:r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375"/>
            <a:ext cx="3276600" cy="3313113"/>
          </a:xfrm>
          <a:prstGeom prst="rightArrow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FFFFFF"/>
                </a:solidFill>
              </a:rPr>
              <a:t>Прогноз социально-экономического развития Пролетарского сельского поселения на </a:t>
            </a:r>
            <a:r>
              <a:rPr lang="ru-RU" b="1">
                <a:solidFill>
                  <a:srgbClr val="FFFFFF"/>
                </a:solidFill>
                <a:latin typeface="Arial" charset="0"/>
              </a:rPr>
              <a:t>2016-2018 </a:t>
            </a:r>
            <a:r>
              <a:rPr lang="ru-RU" b="1">
                <a:solidFill>
                  <a:srgbClr val="FFFFFF"/>
                </a:solidFill>
              </a:rPr>
              <a:t> </a:t>
            </a:r>
            <a:r>
              <a:rPr lang="ru-RU">
                <a:solidFill>
                  <a:srgbClr val="FFFFFF"/>
                </a:solidFill>
                <a:latin typeface="Arial" charset="0"/>
              </a:rPr>
              <a:t>годы</a:t>
            </a:r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47656" y="2708920"/>
            <a:ext cx="3096344" cy="3384376"/>
          </a:xfrm>
          <a:prstGeom prst="lef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Муниципальные программы Пролетарского сельского поселения Орловского района</a:t>
            </a:r>
          </a:p>
        </p:txBody>
      </p:sp>
      <p:sp>
        <p:nvSpPr>
          <p:cNvPr id="5" name="Овал 4"/>
          <p:cNvSpPr/>
          <p:nvPr/>
        </p:nvSpPr>
        <p:spPr>
          <a:xfrm>
            <a:off x="3203575" y="2924175"/>
            <a:ext cx="2881313" cy="352901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FFFFFF"/>
                </a:solidFill>
              </a:rPr>
              <a:t>Основа формирования  бюджета Пролетарского сельского поселения Орловского района на </a:t>
            </a:r>
            <a:r>
              <a:rPr lang="ru-RU" b="1">
                <a:solidFill>
                  <a:srgbClr val="FFFFFF"/>
                </a:solidFill>
                <a:latin typeface="Arial" charset="0"/>
              </a:rPr>
              <a:t>2016</a:t>
            </a:r>
            <a:r>
              <a:rPr lang="ru-RU" b="1">
                <a:solidFill>
                  <a:srgbClr val="FFFFFF"/>
                </a:solidFill>
              </a:rPr>
              <a:t> год</a:t>
            </a:r>
          </a:p>
        </p:txBody>
      </p:sp>
      <p:sp>
        <p:nvSpPr>
          <p:cNvPr id="15367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558ED5"/>
                </a:solidFill>
                <a:latin typeface="Arial" charset="0"/>
              </a:rPr>
              <a:t>Основные параметры бюджета Пролетарского сельского поселения Орловского района на 2016 год</a:t>
            </a:r>
          </a:p>
        </p:txBody>
      </p:sp>
      <p:sp>
        <p:nvSpPr>
          <p:cNvPr id="1638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388" y="836613"/>
            <a:ext cx="8748712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503237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Налог на доходы</a:t>
            </a:r>
            <a:r>
              <a:rPr lang="en-US" sz="1400"/>
              <a:t> </a:t>
            </a:r>
            <a:r>
              <a:rPr lang="ru-RU" sz="1400"/>
              <a:t>физических лиц</a:t>
            </a:r>
          </a:p>
          <a:p>
            <a:pPr algn="ctr"/>
            <a:r>
              <a:rPr lang="ru-RU" sz="1400"/>
              <a:t>483,0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395288" y="2133600"/>
            <a:ext cx="3598862" cy="503238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Акцизы </a:t>
            </a:r>
          </a:p>
          <a:p>
            <a:pPr algn="ctr"/>
            <a:r>
              <a:rPr lang="ru-RU" sz="1400"/>
              <a:t>802,0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23850" y="2924175"/>
            <a:ext cx="3600450" cy="504825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Единый сельскохозяйственный налог</a:t>
            </a:r>
          </a:p>
          <a:p>
            <a:pPr algn="ctr"/>
            <a:r>
              <a:rPr lang="ru-RU" sz="1400"/>
              <a:t>347,8</a:t>
            </a:r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>
                <a:solidFill>
                  <a:schemeClr val="hlink"/>
                </a:solidFill>
              </a:rPr>
              <a:t>7413,3</a:t>
            </a:r>
            <a:endParaRPr lang="ru-RU" sz="1400"/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>
                <a:solidFill>
                  <a:schemeClr val="hlink"/>
                </a:solidFill>
              </a:rPr>
              <a:t>7773,3</a:t>
            </a:r>
          </a:p>
        </p:txBody>
      </p:sp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5397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Общегосударственные расходы</a:t>
            </a:r>
          </a:p>
          <a:p>
            <a:pPr algn="ctr"/>
            <a:r>
              <a:rPr lang="ru-RU" sz="1400"/>
              <a:t>4329,8</a:t>
            </a:r>
          </a:p>
        </p:txBody>
      </p:sp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5076825" y="2276475"/>
            <a:ext cx="3598863" cy="539750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Мобилизационная и вневойсковая</a:t>
            </a:r>
          </a:p>
          <a:p>
            <a:pPr algn="ctr"/>
            <a:r>
              <a:rPr lang="ru-RU" sz="1400"/>
              <a:t> подготовка</a:t>
            </a:r>
          </a:p>
          <a:p>
            <a:pPr algn="ctr"/>
            <a:r>
              <a:rPr lang="ru-RU" sz="1400"/>
              <a:t>69,9</a:t>
            </a:r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5076825" y="2997200"/>
            <a:ext cx="3598863" cy="53975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Национальная безопасность</a:t>
            </a:r>
          </a:p>
          <a:p>
            <a:pPr algn="ctr"/>
            <a:r>
              <a:rPr lang="ru-RU" sz="1400"/>
              <a:t>117,0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5076825" y="3716338"/>
            <a:ext cx="3598863" cy="539750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Жилищно – коммунальное</a:t>
            </a:r>
            <a:r>
              <a:rPr lang="en-US" sz="1400"/>
              <a:t> </a:t>
            </a:r>
            <a:r>
              <a:rPr lang="ru-RU" sz="1400"/>
              <a:t>хозяйство</a:t>
            </a:r>
          </a:p>
          <a:p>
            <a:pPr algn="ctr"/>
            <a:r>
              <a:rPr lang="ru-RU" sz="1400"/>
              <a:t>1118,2</a:t>
            </a:r>
          </a:p>
        </p:txBody>
      </p:sp>
      <p:sp>
        <p:nvSpPr>
          <p:cNvPr id="16396" name="Rectangle 14"/>
          <p:cNvSpPr>
            <a:spLocks noChangeArrowheads="1"/>
          </p:cNvSpPr>
          <p:nvPr/>
        </p:nvSpPr>
        <p:spPr bwMode="auto">
          <a:xfrm>
            <a:off x="5076825" y="4437063"/>
            <a:ext cx="3598863" cy="539750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Дорожный фонд</a:t>
            </a:r>
          </a:p>
          <a:p>
            <a:pPr algn="ctr"/>
            <a:r>
              <a:rPr lang="ru-RU" sz="1400"/>
              <a:t>802,0</a:t>
            </a:r>
          </a:p>
        </p:txBody>
      </p:sp>
      <p:sp>
        <p:nvSpPr>
          <p:cNvPr id="16397" name="Rectangle 15"/>
          <p:cNvSpPr>
            <a:spLocks noChangeArrowheads="1"/>
          </p:cNvSpPr>
          <p:nvPr/>
        </p:nvSpPr>
        <p:spPr bwMode="auto">
          <a:xfrm>
            <a:off x="5076825" y="5157788"/>
            <a:ext cx="3598863" cy="539750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Культура и туризм</a:t>
            </a:r>
          </a:p>
          <a:p>
            <a:pPr algn="ctr"/>
            <a:r>
              <a:rPr lang="ru-RU" sz="1400"/>
              <a:t>1238,1</a:t>
            </a:r>
          </a:p>
        </p:txBody>
      </p:sp>
      <p:sp>
        <p:nvSpPr>
          <p:cNvPr id="16398" name="Rectangle 16"/>
          <p:cNvSpPr>
            <a:spLocks noChangeArrowheads="1"/>
          </p:cNvSpPr>
          <p:nvPr/>
        </p:nvSpPr>
        <p:spPr bwMode="auto">
          <a:xfrm>
            <a:off x="5076825" y="5876925"/>
            <a:ext cx="3598863" cy="539750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Иные расходы</a:t>
            </a:r>
          </a:p>
          <a:p>
            <a:pPr algn="ctr"/>
            <a:r>
              <a:rPr lang="ru-RU" sz="1400"/>
              <a:t>98,3</a:t>
            </a:r>
          </a:p>
        </p:txBody>
      </p:sp>
      <p:sp>
        <p:nvSpPr>
          <p:cNvPr id="16399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6400" name="Rectangle 13"/>
          <p:cNvSpPr>
            <a:spLocks noChangeArrowheads="1"/>
          </p:cNvSpPr>
          <p:nvPr/>
        </p:nvSpPr>
        <p:spPr bwMode="auto">
          <a:xfrm>
            <a:off x="395288" y="3933825"/>
            <a:ext cx="3600450" cy="574675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Налог на имущество физических лиц</a:t>
            </a:r>
          </a:p>
          <a:p>
            <a:pPr algn="ctr"/>
            <a:r>
              <a:rPr lang="ru-RU" sz="1400"/>
              <a:t>48,2</a:t>
            </a:r>
          </a:p>
        </p:txBody>
      </p:sp>
      <p:sp>
        <p:nvSpPr>
          <p:cNvPr id="16401" name="Rectangle 11"/>
          <p:cNvSpPr>
            <a:spLocks noChangeArrowheads="1"/>
          </p:cNvSpPr>
          <p:nvPr/>
        </p:nvSpPr>
        <p:spPr bwMode="auto">
          <a:xfrm>
            <a:off x="395288" y="4581525"/>
            <a:ext cx="3598862" cy="576263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Земельный налог</a:t>
            </a:r>
          </a:p>
          <a:p>
            <a:pPr algn="ctr"/>
            <a:r>
              <a:rPr lang="ru-RU" sz="1400"/>
              <a:t>1955,9</a:t>
            </a:r>
          </a:p>
        </p:txBody>
      </p:sp>
      <p:sp>
        <p:nvSpPr>
          <p:cNvPr id="16402" name="Rectangle 10"/>
          <p:cNvSpPr>
            <a:spLocks noChangeArrowheads="1"/>
          </p:cNvSpPr>
          <p:nvPr/>
        </p:nvSpPr>
        <p:spPr bwMode="auto">
          <a:xfrm>
            <a:off x="395288" y="5229225"/>
            <a:ext cx="3598862" cy="576263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Прочие налоговые и неналоговые доходы</a:t>
            </a:r>
          </a:p>
          <a:p>
            <a:pPr algn="ctr"/>
            <a:r>
              <a:rPr lang="ru-RU" sz="1400"/>
              <a:t>24,3</a:t>
            </a:r>
            <a:endParaRPr lang="ru-RU" sz="1200"/>
          </a:p>
        </p:txBody>
      </p:sp>
      <p:sp>
        <p:nvSpPr>
          <p:cNvPr id="16403" name="Rectangle 15"/>
          <p:cNvSpPr>
            <a:spLocks noChangeArrowheads="1"/>
          </p:cNvSpPr>
          <p:nvPr/>
        </p:nvSpPr>
        <p:spPr bwMode="auto">
          <a:xfrm>
            <a:off x="395288" y="5876925"/>
            <a:ext cx="3598862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/>
              <a:t>Финансовая помощь</a:t>
            </a:r>
            <a:r>
              <a:rPr lang="en-US" sz="1300"/>
              <a:t> </a:t>
            </a:r>
            <a:r>
              <a:rPr lang="ru-RU" sz="1300"/>
              <a:t>из областного бюджета</a:t>
            </a:r>
            <a:r>
              <a:rPr lang="ru-RU" sz="1400"/>
              <a:t> </a:t>
            </a:r>
          </a:p>
          <a:p>
            <a:pPr algn="ctr"/>
            <a:r>
              <a:rPr lang="ru-RU" sz="1400"/>
              <a:t>3752,1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rgbClr val="17375E"/>
                </a:solidFill>
                <a:latin typeface="Times New Roman" pitchFamily="18" charset="0"/>
              </a:rPr>
              <a:t>Структура собственных доходов бюджета Пролетарского сельского поселения Орловского района в 2016 году</a:t>
            </a:r>
            <a:r>
              <a:rPr lang="ru-RU" sz="1800" b="1" smtClean="0">
                <a:latin typeface="Times New Roman" pitchFamily="18" charset="0"/>
              </a:rPr>
              <a:t/>
            </a:r>
            <a:br>
              <a:rPr lang="ru-RU" sz="1800" b="1" smtClean="0">
                <a:latin typeface="Times New Roman" pitchFamily="18" charset="0"/>
              </a:rPr>
            </a:br>
            <a:r>
              <a:rPr lang="ru-RU" sz="2200" b="1" smtClean="0"/>
              <a:t>							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87051" name="Object 11"/>
          <p:cNvGraphicFramePr>
            <a:graphicFrameLocks noGrp="1"/>
          </p:cNvGraphicFramePr>
          <p:nvPr>
            <p:ph idx="1"/>
          </p:nvPr>
        </p:nvGraphicFramePr>
        <p:xfrm>
          <a:off x="642938" y="1773238"/>
          <a:ext cx="7307262" cy="4921250"/>
        </p:xfrm>
        <a:graphic>
          <a:graphicData uri="http://schemas.openxmlformats.org/presentationml/2006/ole">
            <p:oleObj spid="_x0000_s87051" name="Лист" r:id="rId3" imgW="7991368" imgH="538154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288" y="549275"/>
            <a:ext cx="3529012" cy="23749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Реализация Указов Президента Российской Федерации от 7 мая 2012 года, от 01 июня 2012 №761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573463"/>
            <a:ext cx="2447925" cy="295116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Бюджет </a:t>
            </a:r>
            <a:r>
              <a:rPr lang="ru-RU" dirty="0" err="1">
                <a:solidFill>
                  <a:schemeClr val="tx1"/>
                </a:solidFill>
              </a:rPr>
              <a:t>развития-формирование</a:t>
            </a:r>
            <a:r>
              <a:rPr lang="ru-RU" dirty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588" y="3573463"/>
            <a:ext cx="2232025" cy="287972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органов власти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163" y="620713"/>
            <a:ext cx="3600450" cy="230346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Улучшение условий жизни и самочувствия населения Пролетарского сельского поселения, предоставление качественных государственных и муниципальных услуг</a:t>
            </a:r>
          </a:p>
        </p:txBody>
      </p:sp>
      <p:sp>
        <p:nvSpPr>
          <p:cNvPr id="11" name="Стрелка влево 10"/>
          <p:cNvSpPr/>
          <p:nvPr/>
        </p:nvSpPr>
        <p:spPr>
          <a:xfrm>
            <a:off x="2627313" y="4508500"/>
            <a:ext cx="504825" cy="504825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7763" y="4508500"/>
            <a:ext cx="504825" cy="50482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313" y="2924175"/>
            <a:ext cx="1152525" cy="1009650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625" y="2924175"/>
            <a:ext cx="1223963" cy="100965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113" y="3284538"/>
            <a:ext cx="3241675" cy="3024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Приоритизация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расходов 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бюджета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Пролетарского 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Структура муниципальных программ Пролетарского сельского поселения на 2016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0825" y="1628775"/>
            <a:ext cx="8713788" cy="52292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ВСЕГО: 6637,8 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700213"/>
            <a:ext cx="3240087" cy="19446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Социальные программы (1336,4 тыс.рублей-20,1%)</a:t>
            </a:r>
          </a:p>
        </p:txBody>
      </p:sp>
      <p:sp>
        <p:nvSpPr>
          <p:cNvPr id="6" name="Овал 5"/>
          <p:cNvSpPr/>
          <p:nvPr/>
        </p:nvSpPr>
        <p:spPr>
          <a:xfrm>
            <a:off x="6156325" y="2781300"/>
            <a:ext cx="2592388" cy="19431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Охрана окружающей среды (36,6 тыс.рублей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ru-RU" sz="1600">
                <a:solidFill>
                  <a:srgbClr val="FFFFFF"/>
                </a:solidFill>
              </a:rPr>
              <a:t>–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ru-RU" sz="1600">
                <a:solidFill>
                  <a:srgbClr val="FFFFFF"/>
                </a:solidFill>
              </a:rPr>
              <a:t>0,6%)</a:t>
            </a:r>
          </a:p>
        </p:txBody>
      </p:sp>
      <p:sp>
        <p:nvSpPr>
          <p:cNvPr id="8" name="Овал 7"/>
          <p:cNvSpPr/>
          <p:nvPr/>
        </p:nvSpPr>
        <p:spPr>
          <a:xfrm>
            <a:off x="4500563" y="4724400"/>
            <a:ext cx="3095625" cy="18732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Противодействие преступности и защита от ЧС (107,0</a:t>
            </a:r>
          </a:p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тыс.рублей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ru-RU" sz="1600">
                <a:solidFill>
                  <a:srgbClr val="FFFFFF"/>
                </a:solidFill>
              </a:rPr>
              <a:t>-1,6%)</a:t>
            </a:r>
          </a:p>
        </p:txBody>
      </p:sp>
      <p:sp>
        <p:nvSpPr>
          <p:cNvPr id="10" name="Овал 9"/>
          <p:cNvSpPr/>
          <p:nvPr/>
        </p:nvSpPr>
        <p:spPr>
          <a:xfrm>
            <a:off x="611188" y="3906838"/>
            <a:ext cx="2952750" cy="20431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000000"/>
                </a:solidFill>
              </a:rPr>
              <a:t>Эффективное управление муниципальными финансами (3254,2 тыс.рублей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ru-RU" sz="1600">
                <a:solidFill>
                  <a:srgbClr val="000000"/>
                </a:solidFill>
              </a:rPr>
              <a:t>– </a:t>
            </a:r>
            <a:endParaRPr lang="en-US" sz="160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ru-RU" sz="1600">
                <a:solidFill>
                  <a:srgbClr val="000000"/>
                </a:solidFill>
              </a:rPr>
              <a:t>49,0%)</a:t>
            </a:r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ru-RU">
                <a:solidFill>
                  <a:srgbClr val="FFFFFF"/>
                </a:solidFill>
              </a:rPr>
              <a:t>Инфраструк</a:t>
            </a:r>
            <a:r>
              <a:rPr lang="en-US">
                <a:solidFill>
                  <a:srgbClr val="FFFFFF"/>
                </a:solidFill>
              </a:rPr>
              <a:t>-</a:t>
            </a:r>
            <a:r>
              <a:rPr lang="ru-RU">
                <a:solidFill>
                  <a:srgbClr val="FFFFFF"/>
                </a:solidFill>
              </a:rPr>
              <a:t>турные </a:t>
            </a:r>
            <a:r>
              <a:rPr lang="ru-RU" sz="1600">
                <a:solidFill>
                  <a:srgbClr val="FFFFFF"/>
                </a:solidFill>
              </a:rPr>
              <a:t>программы</a:t>
            </a:r>
            <a:r>
              <a:rPr lang="ru-RU">
                <a:solidFill>
                  <a:srgbClr val="FFFFFF"/>
                </a:solidFill>
              </a:rPr>
              <a:t> (1903,6тыс.рублей</a:t>
            </a:r>
            <a:r>
              <a:rPr lang="en-US">
                <a:solidFill>
                  <a:srgbClr val="FFFFFF"/>
                </a:solidFill>
              </a:rPr>
              <a:t> </a:t>
            </a:r>
            <a:r>
              <a:rPr lang="ru-RU">
                <a:solidFill>
                  <a:srgbClr val="FFFFFF"/>
                </a:solidFill>
              </a:rPr>
              <a:t>-28,7 %)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213" y="271463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6637,8 тыс.рублей</a:t>
            </a: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</a:rPr>
              <a:t>1135,5 тыс.руб</a:t>
            </a:r>
            <a:r>
              <a:rPr lang="en-US" sz="1600">
                <a:solidFill>
                  <a:srgbClr val="FFFFFF"/>
                </a:solidFill>
              </a:rPr>
              <a:t>.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0118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719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</a:t>
            </a:r>
            <a:r>
              <a:rPr lang="ru-RU" b="1">
                <a:latin typeface="Calibri" pitchFamily="34" charset="0"/>
              </a:rPr>
              <a:t>6</a:t>
            </a:r>
          </a:p>
        </p:txBody>
      </p:sp>
      <p:sp>
        <p:nvSpPr>
          <p:cNvPr id="9011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1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- </a:t>
            </a:r>
            <a:r>
              <a:rPr lang="ru-RU">
                <a:latin typeface="Calibri" pitchFamily="34" charset="0"/>
              </a:rPr>
              <a:t>непрограммные расходы бюджета Пролетарского сельского поселения Орловского района</a:t>
            </a:r>
          </a:p>
        </p:txBody>
      </p:sp>
      <p:sp>
        <p:nvSpPr>
          <p:cNvPr id="90120" name="TextBox 17"/>
          <p:cNvSpPr txBox="1">
            <a:spLocks noChangeArrowheads="1"/>
          </p:cNvSpPr>
          <p:nvPr/>
        </p:nvSpPr>
        <p:spPr bwMode="auto">
          <a:xfrm>
            <a:off x="1258888" y="5300663"/>
            <a:ext cx="7273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- </a:t>
            </a:r>
            <a:r>
              <a:rPr lang="ru-RU">
                <a:latin typeface="Calibri" pitchFamily="34" charset="0"/>
              </a:rPr>
              <a:t>расходы бюджета Пролетарского сельского поселения Орловского района, формируемые в рамках муниципальных программ Пролетарского сельского поселения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80400" cy="13684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900" b="1" smtClean="0">
                <a:solidFill>
                  <a:srgbClr val="FFFFFF"/>
                </a:solidFill>
              </a:rPr>
              <a:t>Динамика расходов бюджета Пролетарского сельского поселения Орловского района в 2015-2016 годах</a:t>
            </a:r>
          </a:p>
        </p:txBody>
      </p:sp>
      <p:graphicFrame>
        <p:nvGraphicFramePr>
          <p:cNvPr id="30730" name="Object 10"/>
          <p:cNvGraphicFramePr>
            <a:graphicFrameLocks/>
          </p:cNvGraphicFramePr>
          <p:nvPr/>
        </p:nvGraphicFramePr>
        <p:xfrm>
          <a:off x="611188" y="1557338"/>
          <a:ext cx="7978775" cy="5094287"/>
        </p:xfrm>
        <a:graphic>
          <a:graphicData uri="http://schemas.openxmlformats.org/presentationml/2006/ole">
            <p:oleObj spid="_x0000_s30730" name="Лист" r:id="rId3" imgW="7981859" imgH="509576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ru-RU" sz="1800" smtClean="0"/>
              <a:t>Структура расходов бюджета Пролетарского сельского поселения Орловского района в 2016 году по разделам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0825" y="908050"/>
            <a:ext cx="2808288" cy="57610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Общегосударственные расходы 55,7%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9113" y="908050"/>
            <a:ext cx="2305050" cy="1620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 политика    0,6 %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113" y="4941888"/>
            <a:ext cx="2305050" cy="172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Национальная экономика 10,3 %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64163" y="908050"/>
            <a:ext cx="3600450" cy="16208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Национальная оборона</a:t>
            </a:r>
            <a:endParaRPr lang="en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0,9  %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64163" y="4941888"/>
            <a:ext cx="3600450" cy="10080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Национальная безопасность и правоохранительная </a:t>
            </a:r>
          </a:p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деятельность        1,5 %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364163" y="2528888"/>
            <a:ext cx="3600450" cy="241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</a:rPr>
              <a:t>Культура, кинематография  </a:t>
            </a:r>
            <a:endParaRPr lang="en-US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</a:rPr>
              <a:t>15,9 %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64163" y="5949950"/>
            <a:ext cx="3600450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</a:rPr>
              <a:t>Физическая культура и спорт 0,7 %</a:t>
            </a:r>
          </a:p>
        </p:txBody>
      </p:sp>
      <p:pic>
        <p:nvPicPr>
          <p:cNvPr id="9216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528888"/>
            <a:ext cx="230505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0" name="Прямоугольник 1"/>
          <p:cNvSpPr>
            <a:spLocks noChangeArrowheads="1"/>
          </p:cNvSpPr>
          <p:nvPr/>
        </p:nvSpPr>
        <p:spPr bwMode="auto">
          <a:xfrm>
            <a:off x="3348038" y="3105150"/>
            <a:ext cx="18716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Жилищно-коммунальное хозяйство      14,4 %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2540</TotalTime>
  <Words>410</Words>
  <Application>Microsoft Office PowerPoint</Application>
  <PresentationFormat>Экран (4:3)</PresentationFormat>
  <Paragraphs>92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Лист</vt:lpstr>
      <vt:lpstr>Диаграмма</vt:lpstr>
      <vt:lpstr>Проект бюджета  на 2016 год направлен на решение следующих ключевых задач</vt:lpstr>
      <vt:lpstr>Слайд 2</vt:lpstr>
      <vt:lpstr>Основные параметры бюджета Пролетарского сельского поселения Орловского района на 2016 год</vt:lpstr>
      <vt:lpstr>Структура собственных доходов бюджета Пролетарского сельского поселения Орловского района в 2016 году        (тыс.рублей)</vt:lpstr>
      <vt:lpstr>Слайд 5</vt:lpstr>
      <vt:lpstr>Структура муниципальных программ Пролетарского сельского поселения на 2016 год</vt:lpstr>
      <vt:lpstr>Расходы бюджета Пролетарского сельского поселения Орловского района, формируемые в рамках муниципальных программ Пролетарского сельского поселения и непрограммные расходы</vt:lpstr>
      <vt:lpstr>Динамика расходов бюджета Пролетарского сельского поселения Орловского района в 2015-2016 годах</vt:lpstr>
      <vt:lpstr>Структура расходов бюджета Пролетарского сельского поселения Орловского района в 2016 году по разделам</vt:lpstr>
      <vt:lpstr>Дорожный фонд Пролетарского сельского поселения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Бухгалтер</cp:lastModifiedBy>
  <cp:revision>247</cp:revision>
  <dcterms:created xsi:type="dcterms:W3CDTF">2012-10-21T15:40:11Z</dcterms:created>
  <dcterms:modified xsi:type="dcterms:W3CDTF">2016-02-08T07:42:25Z</dcterms:modified>
</cp:coreProperties>
</file>