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12" r:id="rId2"/>
    <p:sldId id="306" r:id="rId3"/>
    <p:sldId id="320" r:id="rId4"/>
    <p:sldId id="318" r:id="rId5"/>
    <p:sldId id="296" r:id="rId6"/>
    <p:sldId id="307" r:id="rId7"/>
    <p:sldId id="274" r:id="rId8"/>
    <p:sldId id="271" r:id="rId9"/>
    <p:sldId id="277" r:id="rId10"/>
    <p:sldId id="281" r:id="rId11"/>
    <p:sldId id="302" r:id="rId12"/>
    <p:sldId id="305" r:id="rId13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2" autoAdjust="0"/>
    <p:restoredTop sz="86425" autoAdjust="0"/>
  </p:normalViewPr>
  <p:slideViewPr>
    <p:cSldViewPr>
      <p:cViewPr varScale="1">
        <p:scale>
          <a:sx n="92" d="100"/>
          <a:sy n="92" d="100"/>
        </p:scale>
        <p:origin x="-16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Финансовое обеспечение выполнения муниципального задания СДК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865.9</c:v>
                </c:pt>
                <c:pt idx="1">
                  <c:v>789.8</c:v>
                </c:pt>
                <c:pt idx="2">
                  <c:v>789.9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Финансовое обеспечение выполнения муниципального задания библиотеки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389.7</c:v>
                </c:pt>
                <c:pt idx="1">
                  <c:v>318.5</c:v>
                </c:pt>
                <c:pt idx="2">
                  <c:v>318.5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Мероприятия в сфере культуры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14.7</c:v>
                </c:pt>
                <c:pt idx="1">
                  <c:v>14.7</c:v>
                </c:pt>
                <c:pt idx="2">
                  <c:v>14.7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8754130896943808E-2"/>
                  <c:y val="-9.44567209717059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</a:t>
                    </a:r>
                    <a:r>
                      <a:rPr lang="ru-RU" dirty="0" smtClean="0"/>
                      <a:t>9287,8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4168508145755898"/>
                </c:manualLayout>
              </c:layout>
              <c:tx>
                <c:rich>
                  <a:bodyPr/>
                  <a:lstStyle/>
                  <a:p>
                    <a:r>
                      <a:rPr lang="ru-RU" b="1" smtClean="0"/>
                      <a:t>1</a:t>
                    </a:r>
                    <a:r>
                      <a:rPr lang="ru-RU" smtClean="0"/>
                      <a:t>7022,5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679301169926662E-3"/>
                  <c:y val="-0.13643748584801998"/>
                </c:manualLayout>
              </c:layout>
              <c:tx>
                <c:rich>
                  <a:bodyPr/>
                  <a:lstStyle/>
                  <a:p>
                    <a:r>
                      <a:rPr lang="ru-RU" b="1" smtClean="0"/>
                      <a:t>1</a:t>
                    </a:r>
                    <a:r>
                      <a:rPr lang="ru-RU" smtClean="0"/>
                      <a:t>6029,6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077696"/>
        <c:axId val="52079232"/>
      </c:barChart>
      <c:catAx>
        <c:axId val="52077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2079232"/>
        <c:crosses val="autoZero"/>
        <c:auto val="1"/>
        <c:lblAlgn val="ctr"/>
        <c:lblOffset val="100"/>
        <c:noMultiLvlLbl val="0"/>
      </c:catAx>
      <c:valAx>
        <c:axId val="5207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077696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479166666666667"/>
          <c:y val="9.590931328393705E-2"/>
          <c:w val="0.35208333333333336"/>
          <c:h val="0.88951910537998358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50.6</c:v>
                </c:pt>
                <c:pt idx="1">
                  <c:v>50.6</c:v>
                </c:pt>
                <c:pt idx="2">
                  <c:v>50.6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015680"/>
        <c:axId val="51017216"/>
      </c:barChart>
      <c:catAx>
        <c:axId val="51015680"/>
        <c:scaling>
          <c:orientation val="minMax"/>
        </c:scaling>
        <c:delete val="0"/>
        <c:axPos val="b"/>
        <c:majorTickMark val="out"/>
        <c:minorTickMark val="none"/>
        <c:tickLblPos val="nextTo"/>
        <c:crossAx val="51017216"/>
        <c:crosses val="autoZero"/>
        <c:auto val="1"/>
        <c:lblAlgn val="ctr"/>
        <c:lblOffset val="100"/>
        <c:noMultiLvlLbl val="0"/>
      </c:catAx>
      <c:valAx>
        <c:axId val="51017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0156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395E-2"/>
                  <c:y val="-0.31875000000000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500000000000006E-2"/>
                  <c:y val="-0.356250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249999999999946E-2"/>
                  <c:y val="-0.38125000000000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580.79999999999995</c:v>
                </c:pt>
                <c:pt idx="1">
                  <c:v>743.5</c:v>
                </c:pt>
                <c:pt idx="2">
                  <c:v>640.9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170304"/>
        <c:axId val="52429568"/>
        <c:axId val="0"/>
      </c:bar3DChart>
      <c:catAx>
        <c:axId val="51170304"/>
        <c:scaling>
          <c:orientation val="minMax"/>
        </c:scaling>
        <c:delete val="0"/>
        <c:axPos val="b"/>
        <c:majorTickMark val="out"/>
        <c:minorTickMark val="none"/>
        <c:tickLblPos val="nextTo"/>
        <c:crossAx val="52429568"/>
        <c:crosses val="autoZero"/>
        <c:auto val="1"/>
        <c:lblAlgn val="ctr"/>
        <c:lblOffset val="100"/>
        <c:noMultiLvlLbl val="0"/>
      </c:catAx>
      <c:valAx>
        <c:axId val="52429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170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0.70292</cdr:x>
      <cdr:y>0</cdr:y>
    </cdr:from>
    <cdr:to>
      <cdr:x>1</cdr:x>
      <cdr:y>0.34483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314640" y="0"/>
          <a:ext cx="2246199" cy="144016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30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1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558ED5"/>
                </a:solidFill>
              </a:rPr>
              <a:t>Проект бюджета </a:t>
            </a:r>
            <a:br>
              <a:rPr lang="ru-RU" sz="2400" b="1" dirty="0" smtClean="0">
                <a:solidFill>
                  <a:srgbClr val="558ED5"/>
                </a:solidFill>
              </a:rPr>
            </a:br>
            <a:r>
              <a:rPr lang="ru-RU" sz="2400" b="1" dirty="0" smtClean="0">
                <a:solidFill>
                  <a:srgbClr val="558ED5"/>
                </a:solidFill>
              </a:rPr>
              <a:t>на 201</a:t>
            </a:r>
            <a:r>
              <a:rPr lang="en-US" sz="2400" b="1" dirty="0" smtClean="0">
                <a:solidFill>
                  <a:srgbClr val="558ED5"/>
                </a:solidFill>
              </a:rPr>
              <a:t>5</a:t>
            </a:r>
            <a:r>
              <a:rPr lang="ru-RU" sz="2400" b="1" dirty="0" smtClean="0">
                <a:solidFill>
                  <a:srgbClr val="558ED5"/>
                </a:solidFill>
              </a:rPr>
              <a:t> год и плановый период 201</a:t>
            </a:r>
            <a:r>
              <a:rPr lang="en-US" sz="2400" b="1" dirty="0" smtClean="0">
                <a:solidFill>
                  <a:srgbClr val="558ED5"/>
                </a:solidFill>
              </a:rPr>
              <a:t>6</a:t>
            </a:r>
            <a:r>
              <a:rPr lang="ru-RU" sz="2400" b="1" dirty="0" smtClean="0">
                <a:solidFill>
                  <a:srgbClr val="558ED5"/>
                </a:solidFill>
              </a:rPr>
              <a:t> и 201</a:t>
            </a:r>
            <a:r>
              <a:rPr lang="en-US" sz="2400" b="1" dirty="0" smtClean="0">
                <a:solidFill>
                  <a:srgbClr val="558ED5"/>
                </a:solidFill>
              </a:rPr>
              <a:t>7</a:t>
            </a:r>
            <a:r>
              <a:rPr lang="ru-RU" sz="2400" b="1" dirty="0" smtClean="0">
                <a:solidFill>
                  <a:srgbClr val="558ED5"/>
                </a:solidFill>
              </a:rPr>
              <a:t> годов направлен на решение следующих ключевых задач</a:t>
            </a:r>
          </a:p>
        </p:txBody>
      </p:sp>
      <p:sp>
        <p:nvSpPr>
          <p:cNvPr id="2867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местных бюджетов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323528" y="3284984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Обеспечению в полной мере </a:t>
            </a:r>
            <a:r>
              <a:rPr lang="ru-RU" dirty="0" err="1"/>
              <a:t>приоритизации</a:t>
            </a:r>
            <a:r>
              <a:rPr lang="ru-RU"/>
              <a:t> структуры бюджетных</a:t>
            </a:r>
          </a:p>
          <a:p>
            <a:pPr algn="ctr"/>
            <a:r>
              <a:rPr lang="ru-RU"/>
              <a:t> расходов в целях увеличения доли средств, направляемых на </a:t>
            </a:r>
          </a:p>
          <a:p>
            <a:pPr algn="ctr"/>
            <a:r>
              <a:rPr lang="ru-RU"/>
              <a:t>развитие человеческого капитала и инфраструктуры 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Повышению эффективности распределения бюджетных средств в целях </a:t>
            </a:r>
            <a:endParaRPr lang="en-US"/>
          </a:p>
          <a:p>
            <a:pPr algn="ctr"/>
            <a:r>
              <a:rPr lang="ru-RU"/>
              <a:t>возможности совершения бюджетного маневра, ответственного подхода к </a:t>
            </a:r>
            <a:endParaRPr lang="en-US"/>
          </a:p>
          <a:p>
            <a:pPr algn="ctr"/>
            <a:r>
              <a:rPr lang="ru-RU"/>
              <a:t>принятию</a:t>
            </a:r>
            <a:r>
              <a:rPr lang="en-US"/>
              <a:t> </a:t>
            </a:r>
            <a:r>
              <a:rPr lang="ru-RU"/>
              <a:t>новых расходных обязательств с учетом их </a:t>
            </a:r>
          </a:p>
          <a:p>
            <a:pPr algn="ctr"/>
            <a:r>
              <a:rPr lang="ru-RU"/>
              <a:t>социально - экономической значимости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333375"/>
            <a:ext cx="6789738" cy="100739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Культура и кинематография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129285"/>
              </p:ext>
            </p:extLst>
          </p:nvPr>
        </p:nvGraphicFramePr>
        <p:xfrm>
          <a:off x="179388" y="1557338"/>
          <a:ext cx="9113837" cy="488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Лист" r:id="rId3" imgW="9115275" imgH="4886325" progId="Excel.Sheet.8">
                  <p:embed/>
                </p:oleObj>
              </mc:Choice>
              <mc:Fallback>
                <p:oleObj name="Лист" r:id="rId3" imgW="9115275" imgH="4886325" progId="Excel.Shee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557338"/>
                        <a:ext cx="9113837" cy="488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847447029"/>
              </p:ext>
            </p:extLst>
          </p:nvPr>
        </p:nvGraphicFramePr>
        <p:xfrm>
          <a:off x="323528" y="1412776"/>
          <a:ext cx="8496944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4" name="Picture 4" descr="http://im3-tub-ru.yandex.net/i?id=a599b4f790b77ba67a2174d607a32bb6-8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505821"/>
            <a:ext cx="1728191" cy="1152128"/>
          </a:xfrm>
          <a:prstGeom prst="rect">
            <a:avLst/>
          </a:prstGeom>
          <a:noFill/>
        </p:spPr>
      </p:pic>
      <p:pic>
        <p:nvPicPr>
          <p:cNvPr id="66562" name="Picture 2" descr="http://im2-tub-ru.yandex.net/i?id=f9c7678ecad629ae8139d82350b2c5ad-01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42646"/>
            <a:ext cx="2016224" cy="12421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СТРУКТУРА РАСХОДОВ БЮДЖЕТА НА ФИЗИЧЕСКУЮ КУЛЬТУРУ И СПОРТ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33561304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6566" name="Picture 6" descr="http://im2-tub-ru.yandex.net/i?id=f4f10c252e2a9dba5110a8535a3bf021-110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52292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Дорожный фонд </a:t>
            </a:r>
            <a:r>
              <a:rPr lang="ru-RU" b="1" dirty="0" smtClean="0"/>
              <a:t>Пролетарского сельского поселения</a:t>
            </a:r>
            <a:endParaRPr lang="ru-RU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1014583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9634" name="Picture 2" descr="http://im0-tub-ru.yandex.net/i?id=113fce0e011ca126fbbdbc5759476d7e-129-144&amp;n=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1847850" cy="1238250"/>
          </a:xfrm>
          <a:prstGeom prst="rect">
            <a:avLst/>
          </a:prstGeom>
          <a:noFill/>
        </p:spPr>
      </p:pic>
      <p:pic>
        <p:nvPicPr>
          <p:cNvPr id="69636" name="Picture 4" descr="http://im1-tub-ru.yandex.net/i?id=fff4a7d3707db2e326deb8895e23c5c4-48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5086" y="5301208"/>
            <a:ext cx="1755803" cy="1284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11760" y="404664"/>
            <a:ext cx="4392488" cy="2448272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Пролетарского сельского поселения Орловского района на 2015-2017 годы (Постановление Администрации Пролетарского сельского поселения от 17.09.2014  №118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275856" cy="3312368"/>
          </a:xfrm>
          <a:prstGeom prst="rightArrow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Пролетарского сельского поселения на 2015-2017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47656" y="2708920"/>
            <a:ext cx="3096344" cy="3384376"/>
          </a:xfrm>
          <a:prstGeom prst="lef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Пролетарского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203848" y="2924944"/>
            <a:ext cx="2880320" cy="352839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Пролетарского сельского поселения Орловского района на 2015 год и на плановый период 2016-2017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558ED5"/>
                </a:solidFill>
                <a:latin typeface="Arial" charset="0"/>
              </a:rPr>
              <a:t>Основные параметры бюджета Пролетарского сельского поселения Орловского района на 2015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503237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Налог на доходы</a:t>
            </a:r>
            <a:r>
              <a:rPr lang="en-US" sz="1400" dirty="0"/>
              <a:t> </a:t>
            </a:r>
            <a:r>
              <a:rPr lang="ru-RU" sz="1400" dirty="0"/>
              <a:t>физических лиц</a:t>
            </a:r>
          </a:p>
          <a:p>
            <a:pPr algn="ctr"/>
            <a:r>
              <a:rPr lang="ru-RU" sz="1400" dirty="0" smtClean="0"/>
              <a:t>528,2</a:t>
            </a:r>
            <a:endParaRPr lang="ru-RU" sz="1400" dirty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395288" y="2133600"/>
            <a:ext cx="3598862" cy="503238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Акцизы </a:t>
            </a:r>
          </a:p>
          <a:p>
            <a:pPr algn="ctr"/>
            <a:r>
              <a:rPr lang="ru-RU" sz="1400" dirty="0" smtClean="0"/>
              <a:t>580,8</a:t>
            </a:r>
            <a:endParaRPr lang="ru-RU" sz="1400" dirty="0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95288" y="2708275"/>
            <a:ext cx="3672656" cy="649288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Налог, взимаемый в связи с применением</a:t>
            </a:r>
          </a:p>
          <a:p>
            <a:pPr algn="ctr"/>
            <a:r>
              <a:rPr lang="ru-RU" sz="1400" dirty="0" smtClean="0"/>
              <a:t> упрощенной системы налогообложения</a:t>
            </a:r>
          </a:p>
          <a:p>
            <a:pPr algn="ctr"/>
            <a:r>
              <a:rPr lang="ru-RU" sz="1400" dirty="0" smtClean="0"/>
              <a:t> 0,1</a:t>
            </a:r>
            <a:endParaRPr lang="ru-RU" sz="14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395288" y="3357563"/>
            <a:ext cx="3600450" cy="504825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Единый сельскохозяйственный налог</a:t>
            </a:r>
          </a:p>
          <a:p>
            <a:pPr algn="ctr"/>
            <a:r>
              <a:rPr lang="ru-RU" sz="1400" dirty="0" smtClean="0"/>
              <a:t>271,7</a:t>
            </a:r>
            <a:endParaRPr lang="ru-RU" sz="14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7113,5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7113,5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5397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Общегосударственные расходы</a:t>
            </a:r>
          </a:p>
          <a:p>
            <a:pPr algn="ctr"/>
            <a:r>
              <a:rPr lang="ru-RU" sz="1400" dirty="0" smtClean="0"/>
              <a:t>3937,8</a:t>
            </a:r>
            <a:endParaRPr lang="ru-RU" sz="14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76825" y="2276475"/>
            <a:ext cx="3598863" cy="539750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Мобилизационная и вневойсковая</a:t>
            </a:r>
          </a:p>
          <a:p>
            <a:pPr algn="ctr"/>
            <a:r>
              <a:rPr lang="ru-RU" sz="1400" dirty="0" smtClean="0"/>
              <a:t> подготовка</a:t>
            </a:r>
          </a:p>
          <a:p>
            <a:pPr algn="ctr"/>
            <a:r>
              <a:rPr lang="ru-RU" sz="1400" dirty="0" smtClean="0"/>
              <a:t>65,9</a:t>
            </a:r>
            <a:endParaRPr lang="ru-RU" sz="1400" dirty="0"/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076825" y="2997200"/>
            <a:ext cx="3598863" cy="53975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Национальная безопасность</a:t>
            </a:r>
          </a:p>
          <a:p>
            <a:pPr algn="ctr"/>
            <a:r>
              <a:rPr lang="ru-RU" sz="1400" dirty="0" smtClean="0"/>
              <a:t>97,8</a:t>
            </a:r>
            <a:endParaRPr lang="ru-RU" sz="14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716338"/>
            <a:ext cx="3598863" cy="539750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Жилищно – коммунальное</a:t>
            </a:r>
            <a:r>
              <a:rPr lang="en-US" sz="1400" dirty="0"/>
              <a:t> </a:t>
            </a:r>
            <a:r>
              <a:rPr lang="ru-RU" sz="1400" dirty="0"/>
              <a:t>хозяйство</a:t>
            </a:r>
          </a:p>
          <a:p>
            <a:pPr algn="ctr"/>
            <a:r>
              <a:rPr lang="ru-RU" sz="1400" dirty="0" smtClean="0"/>
              <a:t>1064,2</a:t>
            </a:r>
            <a:endParaRPr lang="ru-RU" sz="14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76825" y="4437063"/>
            <a:ext cx="3598863" cy="53975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Дорожный фонд</a:t>
            </a:r>
          </a:p>
          <a:p>
            <a:pPr algn="ctr"/>
            <a:r>
              <a:rPr lang="ru-RU" sz="1400" dirty="0" smtClean="0"/>
              <a:t>580,8</a:t>
            </a:r>
            <a:endParaRPr lang="ru-RU" sz="14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76825" y="5157788"/>
            <a:ext cx="3598863" cy="53975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Культура и туризм</a:t>
            </a:r>
          </a:p>
          <a:p>
            <a:pPr algn="ctr"/>
            <a:r>
              <a:rPr lang="ru-RU" sz="1400" dirty="0" smtClean="0"/>
              <a:t>1269,9</a:t>
            </a:r>
            <a:endParaRPr lang="ru-RU" sz="14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76825" y="5876925"/>
            <a:ext cx="3598863" cy="539750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/>
              <a:t>Иные расходы</a:t>
            </a:r>
          </a:p>
          <a:p>
            <a:pPr algn="ctr"/>
            <a:r>
              <a:rPr lang="ru-RU" sz="1400" dirty="0" smtClean="0"/>
              <a:t>96,2</a:t>
            </a:r>
            <a:endParaRPr lang="ru-RU" sz="14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933825"/>
            <a:ext cx="3600450" cy="574675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Налог на имущество физических лиц</a:t>
            </a:r>
          </a:p>
          <a:p>
            <a:pPr algn="ctr"/>
            <a:r>
              <a:rPr lang="ru-RU" sz="1400" dirty="0" smtClean="0"/>
              <a:t>44,5</a:t>
            </a:r>
            <a:endParaRPr lang="ru-RU" sz="14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581525"/>
            <a:ext cx="3598862" cy="576263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Земельный налог</a:t>
            </a:r>
          </a:p>
          <a:p>
            <a:pPr algn="ctr"/>
            <a:r>
              <a:rPr lang="ru-RU" sz="1400" dirty="0" smtClean="0"/>
              <a:t>1407,1</a:t>
            </a:r>
            <a:endParaRPr lang="ru-RU" sz="14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395288" y="5229225"/>
            <a:ext cx="3598862" cy="576263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dirty="0" smtClean="0"/>
              <a:t>Прочие налоговые и неналоговые доходы</a:t>
            </a:r>
          </a:p>
          <a:p>
            <a:pPr algn="ctr"/>
            <a:r>
              <a:rPr lang="ru-RU" sz="1400" dirty="0" smtClean="0"/>
              <a:t>22,7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598862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4258,4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собственных доходов бюджета Пролетарского сельского поселения Орловского района в 2015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018978"/>
              </p:ext>
            </p:extLst>
          </p:nvPr>
        </p:nvGraphicFramePr>
        <p:xfrm>
          <a:off x="560388" y="1773238"/>
          <a:ext cx="7473950" cy="49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1" name="Лист" r:id="rId3" imgW="8115499" imgH="5343658" progId="Excel.Sheet.8">
                  <p:embed/>
                </p:oleObj>
              </mc:Choice>
              <mc:Fallback>
                <p:oleObj name="Лист" r:id="rId3" imgW="8115499" imgH="5343658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1773238"/>
                        <a:ext cx="7473950" cy="4921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года, от 01 июня 2012 №761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573016"/>
            <a:ext cx="2448272" cy="29523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органов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и самочувствия населения Пролетарского сельского поселения, предоставление качественных государственных и муниципальных услуг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Пролетарского сельского поселения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Структура муниципальных программ Пролетарского сельского </a:t>
            </a:r>
            <a:r>
              <a:rPr lang="ru-RU" sz="3600" dirty="0" smtClean="0"/>
              <a:t>поселения на </a:t>
            </a:r>
            <a:r>
              <a:rPr lang="ru-RU" sz="3600" dirty="0" smtClean="0"/>
              <a:t>2015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628800"/>
            <a:ext cx="8713788" cy="522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ВСЕГО: 6147,7 </a:t>
            </a:r>
            <a:r>
              <a:rPr lang="ru-RU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700808"/>
            <a:ext cx="3240186" cy="194468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Социальные программы </a:t>
            </a:r>
            <a:r>
              <a:rPr lang="ru-RU" dirty="0" smtClean="0"/>
              <a:t>(1367,0 тыс.рублей-22,2%)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780928"/>
            <a:ext cx="2592287" cy="19442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Охрана окружающей среды (56,8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</a:t>
            </a:r>
            <a:r>
              <a:rPr lang="en-US" sz="1600" dirty="0" smtClean="0"/>
              <a:t> </a:t>
            </a:r>
            <a:r>
              <a:rPr lang="ru-RU" sz="1600" dirty="0" smtClean="0"/>
              <a:t>0,9%)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4499992" y="4724400"/>
            <a:ext cx="3096344" cy="18732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(51,7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-0,8%)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611560" y="3907368"/>
            <a:ext cx="2952328" cy="204191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Эффективное управление муниципальными финансами (3084,0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50,3%)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(1588,2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-25,8 %)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978" y="27075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Расходы бюджета Пролетарского сельского поселения Орловского района, формируемые в рамках муниципальных программ Пролетарского сельского поселения и непрограммные расходы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6147,7 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5728,0 </a:t>
            </a:r>
            <a:r>
              <a:rPr lang="ru-RU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5500,2тыс.рублей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985,8 </a:t>
            </a:r>
            <a:r>
              <a:rPr lang="ru-RU" sz="1600" dirty="0" err="1"/>
              <a:t>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1244,3тыс.руб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1263,7тыс.руб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720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5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719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6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719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7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Calibri" pitchFamily="34" charset="0"/>
              </a:rPr>
              <a:t>непрограммные расходы бюджета Пролетарского сельского поселения Орловского района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300663"/>
            <a:ext cx="72739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Calibri" pitchFamily="34" charset="0"/>
              </a:rPr>
              <a:t>расходы бюджета Пролетарского сельского поселения Орловского района, формируемые в рамках муниципальных программ Пролетарского сельского поселения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13681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Пролетарского сельского поселения Орловского района в 2015-2017 годах</a:t>
            </a:r>
          </a:p>
        </p:txBody>
      </p:sp>
      <p:graphicFrame>
        <p:nvGraphicFramePr>
          <p:cNvPr id="3072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390593"/>
              </p:ext>
            </p:extLst>
          </p:nvPr>
        </p:nvGraphicFramePr>
        <p:xfrm>
          <a:off x="611188" y="1557338"/>
          <a:ext cx="8102600" cy="508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Лист" r:id="rId3" imgW="8105925" imgH="5086483" progId="Excel.Sheet.8">
                  <p:embed/>
                </p:oleObj>
              </mc:Choice>
              <mc:Fallback>
                <p:oleObj name="Лист" r:id="rId3" imgW="8105925" imgH="5086483" progId="Excel.Shee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557338"/>
                        <a:ext cx="8102600" cy="5084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Структура расходов бюджета </a:t>
            </a:r>
            <a:r>
              <a:rPr lang="ru-RU" sz="2000" dirty="0" smtClean="0"/>
              <a:t>Пролетарского сельского поселения Орловского </a:t>
            </a:r>
            <a:r>
              <a:rPr lang="ru-RU" sz="2000" dirty="0" smtClean="0"/>
              <a:t>района в 2015 году по разделам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08050"/>
            <a:ext cx="2808312" cy="57613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Общегосударственные расходы </a:t>
            </a:r>
            <a:r>
              <a:rPr lang="ru-RU" dirty="0" smtClean="0"/>
              <a:t>55,3%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9833" y="908050"/>
            <a:ext cx="2304256" cy="1620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 политика </a:t>
            </a:r>
            <a:r>
              <a:rPr lang="ru-RU" dirty="0" smtClean="0"/>
              <a:t>   0,6 %</a:t>
            </a:r>
            <a:endParaRPr lang="en-US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4941168"/>
            <a:ext cx="2304256" cy="17281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Национальная экономика </a:t>
            </a:r>
            <a:r>
              <a:rPr lang="ru-RU" dirty="0" smtClean="0"/>
              <a:t>8,2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64089" y="908720"/>
            <a:ext cx="3600399" cy="16198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Национальная оборона</a:t>
            </a:r>
            <a:endParaRPr lang="en-US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0,9  </a:t>
            </a:r>
            <a:r>
              <a:rPr lang="ru-RU" dirty="0"/>
              <a:t>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4941168"/>
            <a:ext cx="3600400" cy="100811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Национальная безопасность и </a:t>
            </a:r>
            <a:r>
              <a:rPr lang="ru-RU" dirty="0" smtClean="0"/>
              <a:t>правоохранительная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деятельность         </a:t>
            </a:r>
            <a:r>
              <a:rPr lang="ru-RU" dirty="0" smtClean="0"/>
              <a:t>1,4 </a:t>
            </a:r>
            <a:r>
              <a:rPr lang="ru-RU" dirty="0"/>
              <a:t>%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64088" y="2528565"/>
            <a:ext cx="3600400" cy="24126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Культура, кинематография  </a:t>
            </a:r>
            <a:endParaRPr lang="en-US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17,9 </a:t>
            </a:r>
            <a:r>
              <a:rPr lang="ru-RU" dirty="0"/>
              <a:t>%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64088" y="5949280"/>
            <a:ext cx="36004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Физическая культура и спорт </a:t>
            </a:r>
            <a:r>
              <a:rPr lang="ru-RU" dirty="0" smtClean="0"/>
              <a:t>0,7 </a:t>
            </a:r>
            <a:r>
              <a:rPr lang="ru-RU" dirty="0"/>
              <a:t>%</a:t>
            </a:r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3" y="2528564"/>
            <a:ext cx="2304255" cy="241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47864" y="3105835"/>
            <a:ext cx="1872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Жилищно-коммунальное хозяйство      </a:t>
            </a:r>
            <a:r>
              <a:rPr lang="ru-RU" dirty="0" smtClean="0"/>
              <a:t>15,0 </a:t>
            </a:r>
            <a:r>
              <a:rPr lang="ru-RU" dirty="0"/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</TotalTime>
  <Words>495</Words>
  <Application>Microsoft Office PowerPoint</Application>
  <PresentationFormat>Экран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Лист Microsoft Excel 97-2003</vt:lpstr>
      <vt:lpstr>Проект бюджета  на 2015 год и плановый период 2016 и 2017 годов направлен на решение следующих ключевых задач</vt:lpstr>
      <vt:lpstr>Презентация PowerPoint</vt:lpstr>
      <vt:lpstr>Основные параметры бюджета Пролетарского сельского поселения Орловского района на 2015 год</vt:lpstr>
      <vt:lpstr>Структура собственных доходов бюджета Пролетарского сельского поселения Орловского района в 2015 году        (тыс.рублей)</vt:lpstr>
      <vt:lpstr>Презентация PowerPoint</vt:lpstr>
      <vt:lpstr>Структура муниципальных программ Пролетарского сельского поселения на 2015 год</vt:lpstr>
      <vt:lpstr>Расходы бюджета Пролетарского сельского поселения Орловского района, формируемые в рамках муниципальных программ Пролетарского сельского поселения и непрограммные расходы</vt:lpstr>
      <vt:lpstr>Динамика расходов бюджета Пролетарского сельского поселения Орловского района в 2015-2017 годах</vt:lpstr>
      <vt:lpstr>Структура расходов бюджета Пролетарского сельского поселения Орловского района в 2015 году по разделам</vt:lpstr>
      <vt:lpstr>Культура и кинематография</vt:lpstr>
      <vt:lpstr>СТРУКТУРА РАСХОДОВ БЮДЖЕТА НА ФИЗИЧЕСКУЮ КУЛЬТУРУ И СПОРТ</vt:lpstr>
      <vt:lpstr>Дорожный фонд Пролетарского сельского поселения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236</cp:revision>
  <dcterms:created xsi:type="dcterms:W3CDTF">2012-10-21T15:40:11Z</dcterms:created>
  <dcterms:modified xsi:type="dcterms:W3CDTF">2015-05-12T08:01:45Z</dcterms:modified>
</cp:coreProperties>
</file>