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312" r:id="rId2"/>
    <p:sldId id="306" r:id="rId3"/>
    <p:sldId id="320" r:id="rId4"/>
    <p:sldId id="318" r:id="rId5"/>
    <p:sldId id="296" r:id="rId6"/>
    <p:sldId id="307" r:id="rId7"/>
    <p:sldId id="274" r:id="rId8"/>
    <p:sldId id="271" r:id="rId9"/>
    <p:sldId id="277" r:id="rId10"/>
    <p:sldId id="305" r:id="rId11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92" autoAdjust="0"/>
    <p:restoredTop sz="86425" autoAdjust="0"/>
  </p:normalViewPr>
  <p:slideViewPr>
    <p:cSldViewPr>
      <p:cViewPr varScale="1">
        <p:scale>
          <a:sx n="80" d="100"/>
          <a:sy n="80" d="100"/>
        </p:scale>
        <p:origin x="-117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78" y="741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1" d="100"/>
          <a:sy n="61" d="100"/>
        </p:scale>
        <p:origin x="-2094" y="-96"/>
      </p:cViewPr>
      <p:guideLst>
        <p:guide orient="horz" pos="3110"/>
        <p:guide pos="2141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CFC914D-D696-42D1-B756-BFEC48F7F7A9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1863" y="741363"/>
            <a:ext cx="4933950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691063"/>
            <a:ext cx="5438775" cy="44434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61297D2-737A-48A7-A0BE-B41F9219E2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F7BC3-1972-45DB-94E8-0D5A27C3D02B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C31249-0C66-4629-8264-7E3223130B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5F27B-FC34-4D2B-A4C6-C5F3AA102697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86EEB0-2B06-4D1B-905B-2446341ED2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1453E-6B5A-44C8-A911-52A516C0D236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BF5A17-343A-4FCB-A176-EF101C26F8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73E2C-8E50-4436-9E4B-FA44572BD5A2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ED3D2F-DBF6-4728-9AC4-AF7741D301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A6ED9-13AE-4628-9108-B431DBA786E7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247418-A634-4AD9-8147-3CBA2DB0006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02068C-4C6D-4557-B5A0-5F69E1265C71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983AA-B80C-4E2D-B786-A232385D8C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41EEA1-99E5-48D1-A134-103EE32410B0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7DC65-5F3C-4111-A515-B1F0A0E24F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45CE0-0234-494A-87BA-333A8172B525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05DA2-2F92-43C0-AA66-7A6D5C947F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9F1E7-7890-442B-B16C-8ED2FFB1897A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D236D-C63A-45A9-8D3E-E2B7B6226E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E11571-C4E6-431B-9B56-0EC7A9123F92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0076E-A04B-45E8-9EF0-34D42849BC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12629C-8C7C-4EFD-8C35-D2C8F6D0AD99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38436-7666-4A9E-A931-18D7F62F27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01F35B1-4516-4FE7-A5E3-7B6C544D9180}" type="datetimeFigureOut">
              <a:rPr lang="ru-RU"/>
              <a:pPr>
                <a:defRPr/>
              </a:pPr>
              <a:t>08.02.2016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850FD90-6C18-4A2E-9CFE-94D932C3E4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50825" y="260350"/>
            <a:ext cx="8569325" cy="792163"/>
          </a:xfrm>
        </p:spPr>
        <p:txBody>
          <a:bodyPr/>
          <a:lstStyle/>
          <a:p>
            <a:pPr eaLnBrk="1" hangingPunct="1"/>
            <a:r>
              <a:rPr lang="ru-RU" sz="2200" b="1" smtClean="0">
                <a:solidFill>
                  <a:srgbClr val="558ED5"/>
                </a:solidFill>
                <a:latin typeface="Arial" charset="0"/>
              </a:rPr>
              <a:t>Б</a:t>
            </a:r>
            <a:r>
              <a:rPr lang="ru-RU" sz="2200" b="1" smtClean="0">
                <a:solidFill>
                  <a:srgbClr val="558ED5"/>
                </a:solidFill>
              </a:rPr>
              <a:t>юджет</a:t>
            </a:r>
            <a:r>
              <a:rPr lang="ru-RU" sz="2200" b="1" smtClean="0">
                <a:solidFill>
                  <a:srgbClr val="558ED5"/>
                </a:solidFill>
                <a:latin typeface="Arial" charset="0"/>
              </a:rPr>
              <a:t> </a:t>
            </a:r>
            <a:r>
              <a:rPr lang="ru-RU" sz="2200" b="1" smtClean="0">
                <a:solidFill>
                  <a:srgbClr val="558ED5"/>
                </a:solidFill>
              </a:rPr>
              <a:t> </a:t>
            </a:r>
            <a:br>
              <a:rPr lang="ru-RU" sz="2200" b="1" smtClean="0">
                <a:solidFill>
                  <a:srgbClr val="558ED5"/>
                </a:solidFill>
              </a:rPr>
            </a:br>
            <a:r>
              <a:rPr lang="ru-RU" sz="2200" b="1" smtClean="0">
                <a:solidFill>
                  <a:srgbClr val="558ED5"/>
                </a:solidFill>
              </a:rPr>
              <a:t>на </a:t>
            </a:r>
            <a:r>
              <a:rPr lang="ru-RU" sz="2200" b="1" smtClean="0">
                <a:solidFill>
                  <a:srgbClr val="558ED5"/>
                </a:solidFill>
                <a:latin typeface="Arial" charset="0"/>
              </a:rPr>
              <a:t>2016</a:t>
            </a:r>
            <a:r>
              <a:rPr lang="ru-RU" sz="2200" b="1" smtClean="0">
                <a:solidFill>
                  <a:srgbClr val="558ED5"/>
                </a:solidFill>
              </a:rPr>
              <a:t> год направлен на решение следующих ключевых задач</a:t>
            </a:r>
          </a:p>
        </p:txBody>
      </p:sp>
      <p:sp>
        <p:nvSpPr>
          <p:cNvPr id="14338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07950" y="1052513"/>
            <a:ext cx="8856663" cy="5545137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smtClean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14339" name="Oval 4"/>
          <p:cNvSpPr>
            <a:spLocks noChangeArrowheads="1"/>
          </p:cNvSpPr>
          <p:nvPr/>
        </p:nvSpPr>
        <p:spPr bwMode="auto">
          <a:xfrm>
            <a:off x="323850" y="1196975"/>
            <a:ext cx="8353425" cy="719138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9525">
            <a:solidFill>
              <a:srgbClr val="00FF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Обеспечение сбалансированности местных бюджетов</a:t>
            </a:r>
          </a:p>
        </p:txBody>
      </p:sp>
      <p:sp>
        <p:nvSpPr>
          <p:cNvPr id="14340" name="Oval 5"/>
          <p:cNvSpPr>
            <a:spLocks noChangeArrowheads="1"/>
          </p:cNvSpPr>
          <p:nvPr/>
        </p:nvSpPr>
        <p:spPr bwMode="auto">
          <a:xfrm>
            <a:off x="323850" y="2060575"/>
            <a:ext cx="8424863" cy="1008063"/>
          </a:xfrm>
          <a:prstGeom prst="roundRect">
            <a:avLst>
              <a:gd name="adj" fmla="val 16667"/>
            </a:avLst>
          </a:prstGeom>
          <a:solidFill>
            <a:srgbClr val="FFCC00"/>
          </a:solidFill>
          <a:ln w="9525">
            <a:solidFill>
              <a:srgbClr val="FF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Повышение объективности и качества бюджетного планирования</a:t>
            </a:r>
          </a:p>
        </p:txBody>
      </p:sp>
      <p:sp>
        <p:nvSpPr>
          <p:cNvPr id="14341" name="Oval 6"/>
          <p:cNvSpPr>
            <a:spLocks noChangeArrowheads="1"/>
          </p:cNvSpPr>
          <p:nvPr/>
        </p:nvSpPr>
        <p:spPr bwMode="auto">
          <a:xfrm>
            <a:off x="323850" y="3284538"/>
            <a:ext cx="8496300" cy="1368425"/>
          </a:xfrm>
          <a:prstGeom prst="roundRect">
            <a:avLst>
              <a:gd name="adj" fmla="val 16667"/>
            </a:avLst>
          </a:prstGeom>
          <a:solidFill>
            <a:srgbClr val="99CC00"/>
          </a:solidFill>
          <a:ln w="9525">
            <a:solidFill>
              <a:srgbClr val="99CC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Обеспечению в полной мере приоритизации структуры бюджетных</a:t>
            </a:r>
          </a:p>
          <a:p>
            <a:pPr algn="ctr"/>
            <a:r>
              <a:rPr lang="ru-RU"/>
              <a:t> расходов в целях увеличения доли средств, направляемых на </a:t>
            </a:r>
          </a:p>
          <a:p>
            <a:pPr algn="ctr"/>
            <a:r>
              <a:rPr lang="ru-RU"/>
              <a:t>развитие человеческого капитала и инфраструктуры </a:t>
            </a:r>
          </a:p>
        </p:txBody>
      </p:sp>
      <p:sp>
        <p:nvSpPr>
          <p:cNvPr id="14342" name="Oval 7"/>
          <p:cNvSpPr>
            <a:spLocks noChangeArrowheads="1"/>
          </p:cNvSpPr>
          <p:nvPr/>
        </p:nvSpPr>
        <p:spPr bwMode="auto">
          <a:xfrm>
            <a:off x="250825" y="4868863"/>
            <a:ext cx="8569325" cy="1584325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rgbClr val="99CCFF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Повышению эффективности распределения бюджетных средств в целях </a:t>
            </a:r>
            <a:endParaRPr lang="en-US"/>
          </a:p>
          <a:p>
            <a:pPr algn="ctr"/>
            <a:r>
              <a:rPr lang="ru-RU"/>
              <a:t>возможности совершения бюджетного маневра, ответственного подхода к </a:t>
            </a:r>
            <a:endParaRPr lang="en-US"/>
          </a:p>
          <a:p>
            <a:pPr algn="ctr"/>
            <a:r>
              <a:rPr lang="ru-RU"/>
              <a:t>принятию</a:t>
            </a:r>
            <a:r>
              <a:rPr lang="en-US"/>
              <a:t> </a:t>
            </a:r>
            <a:r>
              <a:rPr lang="ru-RU"/>
              <a:t>новых расходных обязательств с учетом их </a:t>
            </a:r>
          </a:p>
          <a:p>
            <a:pPr algn="ctr"/>
            <a:r>
              <a:rPr lang="ru-RU"/>
              <a:t>социально - экономической значимости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850" y="274638"/>
            <a:ext cx="8362950" cy="1143000"/>
          </a:xfr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Дорожный фонд Пролетарского сельского поселения</a:t>
            </a:r>
            <a:endParaRPr lang="ru-RU" b="1" dirty="0"/>
          </a:p>
        </p:txBody>
      </p:sp>
      <p:graphicFrame>
        <p:nvGraphicFramePr>
          <p:cNvPr id="95234" name="Диаграмма 2"/>
          <p:cNvGraphicFramePr>
            <a:graphicFrameLocks/>
          </p:cNvGraphicFramePr>
          <p:nvPr/>
        </p:nvGraphicFramePr>
        <p:xfrm>
          <a:off x="1474788" y="1341438"/>
          <a:ext cx="6291262" cy="4108450"/>
        </p:xfrm>
        <a:graphic>
          <a:graphicData uri="http://schemas.openxmlformats.org/presentationml/2006/ole">
            <p:oleObj spid="_x0000_s95234" name="Диаграмма" r:id="rId3" imgW="6305459" imgH="4114800" progId="Excel.Chart.8">
              <p:embed/>
            </p:oleObj>
          </a:graphicData>
        </a:graphic>
      </p:graphicFrame>
      <p:pic>
        <p:nvPicPr>
          <p:cNvPr id="95236" name="Picture 2" descr="http://im0-tub-ru.yandex.net/i?id=113fce0e011ca126fbbdbc5759476d7e-129-144&amp;n=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5373688"/>
            <a:ext cx="18478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5237" name="Picture 4" descr="http://im1-tub-ru.yandex.net/i?id=fff4a7d3707db2e326deb8895e23c5c4-48-144&amp;n=2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145338" y="5300663"/>
            <a:ext cx="1755775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ыноска со стрелкой вниз 1"/>
          <p:cNvSpPr/>
          <p:nvPr/>
        </p:nvSpPr>
        <p:spPr>
          <a:xfrm>
            <a:off x="2411413" y="404813"/>
            <a:ext cx="4392612" cy="2447925"/>
          </a:xfrm>
          <a:prstGeom prst="downArrowCallou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Основные направления бюджетной и налоговой политики Пролетарского сельского поселения Орловского района на 2015-2017 годы (Постановление Администрации Пролетарского сельского поселения от 17.09.2014  №118</a:t>
            </a:r>
            <a:r>
              <a:rPr lang="ru-RU" dirty="0"/>
              <a:t>)</a:t>
            </a:r>
          </a:p>
        </p:txBody>
      </p:sp>
      <p:sp>
        <p:nvSpPr>
          <p:cNvPr id="3" name="Выноска со стрелкой вправо 2"/>
          <p:cNvSpPr/>
          <p:nvPr/>
        </p:nvSpPr>
        <p:spPr>
          <a:xfrm>
            <a:off x="0" y="2492375"/>
            <a:ext cx="3276600" cy="3313113"/>
          </a:xfrm>
          <a:prstGeom prst="rightArrowCallou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FFFFFF"/>
                </a:solidFill>
              </a:rPr>
              <a:t>Прогноз социально-экономического развития Пролетарского сельского поселения на </a:t>
            </a:r>
            <a:r>
              <a:rPr lang="ru-RU" b="1">
                <a:solidFill>
                  <a:srgbClr val="FFFFFF"/>
                </a:solidFill>
                <a:latin typeface="Arial" charset="0"/>
              </a:rPr>
              <a:t>2016-2018 </a:t>
            </a:r>
            <a:r>
              <a:rPr lang="ru-RU" b="1">
                <a:solidFill>
                  <a:srgbClr val="FFFFFF"/>
                </a:solidFill>
              </a:rPr>
              <a:t> </a:t>
            </a:r>
            <a:r>
              <a:rPr lang="ru-RU">
                <a:solidFill>
                  <a:srgbClr val="FFFFFF"/>
                </a:solidFill>
                <a:latin typeface="Arial" charset="0"/>
              </a:rPr>
              <a:t>годы</a:t>
            </a:r>
          </a:p>
        </p:txBody>
      </p:sp>
      <p:sp>
        <p:nvSpPr>
          <p:cNvPr id="4" name="Выноска со стрелкой влево 3"/>
          <p:cNvSpPr/>
          <p:nvPr/>
        </p:nvSpPr>
        <p:spPr>
          <a:xfrm>
            <a:off x="6047656" y="2708920"/>
            <a:ext cx="3096344" cy="3384376"/>
          </a:xfrm>
          <a:prstGeom prst="leftArrowCallou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/>
              <a:t>Муниципальные программы Пролетарского сельского поселения Орловского района</a:t>
            </a:r>
          </a:p>
        </p:txBody>
      </p:sp>
      <p:sp>
        <p:nvSpPr>
          <p:cNvPr id="5" name="Овал 4"/>
          <p:cNvSpPr/>
          <p:nvPr/>
        </p:nvSpPr>
        <p:spPr>
          <a:xfrm>
            <a:off x="3203575" y="2924175"/>
            <a:ext cx="2881313" cy="3529013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>
                <a:solidFill>
                  <a:srgbClr val="FFFFFF"/>
                </a:solidFill>
              </a:rPr>
              <a:t>Основа формирования  бюджета Пролетарского сельского поселения Орловского района на </a:t>
            </a:r>
            <a:r>
              <a:rPr lang="ru-RU" b="1">
                <a:solidFill>
                  <a:srgbClr val="FFFFFF"/>
                </a:solidFill>
                <a:latin typeface="Arial" charset="0"/>
              </a:rPr>
              <a:t>2016</a:t>
            </a:r>
            <a:r>
              <a:rPr lang="ru-RU" b="1">
                <a:solidFill>
                  <a:srgbClr val="FFFFFF"/>
                </a:solidFill>
              </a:rPr>
              <a:t> год</a:t>
            </a:r>
          </a:p>
        </p:txBody>
      </p:sp>
      <p:sp>
        <p:nvSpPr>
          <p:cNvPr id="15367" name="Текст 5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smtClean="0">
              <a:solidFill>
                <a:srgbClr val="898989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250825" y="260350"/>
            <a:ext cx="8569325" cy="792163"/>
          </a:xfrm>
        </p:spPr>
        <p:txBody>
          <a:bodyPr/>
          <a:lstStyle/>
          <a:p>
            <a:pPr eaLnBrk="1" hangingPunct="1"/>
            <a:r>
              <a:rPr lang="ru-RU" sz="2000" b="1" smtClean="0">
                <a:solidFill>
                  <a:srgbClr val="558ED5"/>
                </a:solidFill>
                <a:latin typeface="Arial" charset="0"/>
              </a:rPr>
              <a:t>Основные параметры бюджета Пролетарского сельского поселения Орловского района на 2016 год</a:t>
            </a:r>
          </a:p>
        </p:txBody>
      </p:sp>
      <p:sp>
        <p:nvSpPr>
          <p:cNvPr id="16386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79388" y="836613"/>
            <a:ext cx="8748712" cy="5689600"/>
          </a:xfrm>
        </p:spPr>
        <p:txBody>
          <a:bodyPr/>
          <a:lstStyle/>
          <a:p>
            <a:pPr marL="0" indent="0" algn="ctr" eaLnBrk="1" hangingPunct="1">
              <a:buFont typeface="Arial" charset="0"/>
              <a:buNone/>
            </a:pPr>
            <a:endParaRPr lang="ru-RU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smtClean="0">
              <a:solidFill>
                <a:srgbClr val="898989"/>
              </a:solidFill>
              <a:latin typeface="Arial" charset="0"/>
            </a:endParaRPr>
          </a:p>
          <a:p>
            <a:pPr marL="0" indent="0" algn="ctr" eaLnBrk="1" hangingPunct="1">
              <a:buFont typeface="Arial" charset="0"/>
              <a:buNone/>
            </a:pPr>
            <a:endParaRPr lang="ru-RU" smtClean="0">
              <a:solidFill>
                <a:srgbClr val="898989"/>
              </a:solidFill>
              <a:latin typeface="Arial" charset="0"/>
            </a:endParaRP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395288" y="1557338"/>
            <a:ext cx="3598862" cy="503237"/>
          </a:xfrm>
          <a:prstGeom prst="rect">
            <a:avLst/>
          </a:prstGeom>
          <a:solidFill>
            <a:srgbClr val="FF00FF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Налог на доходы</a:t>
            </a:r>
            <a:r>
              <a:rPr lang="en-US" sz="1400"/>
              <a:t> </a:t>
            </a:r>
            <a:r>
              <a:rPr lang="ru-RU" sz="1400"/>
              <a:t>физических лиц</a:t>
            </a:r>
          </a:p>
          <a:p>
            <a:pPr algn="ctr"/>
            <a:r>
              <a:rPr lang="ru-RU" sz="1400"/>
              <a:t>483,0</a:t>
            </a: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395288" y="2133600"/>
            <a:ext cx="3598862" cy="503238"/>
          </a:xfrm>
          <a:prstGeom prst="rect">
            <a:avLst/>
          </a:prstGeom>
          <a:solidFill>
            <a:srgbClr val="00FFFF"/>
          </a:solidFill>
          <a:ln w="9525">
            <a:solidFill>
              <a:srgbClr val="00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Акцизы </a:t>
            </a:r>
          </a:p>
          <a:p>
            <a:pPr algn="ctr"/>
            <a:r>
              <a:rPr lang="ru-RU" sz="1400"/>
              <a:t>802,0</a:t>
            </a:r>
          </a:p>
        </p:txBody>
      </p:sp>
      <p:sp>
        <p:nvSpPr>
          <p:cNvPr id="16389" name="Rectangle 7"/>
          <p:cNvSpPr>
            <a:spLocks noChangeArrowheads="1"/>
          </p:cNvSpPr>
          <p:nvPr/>
        </p:nvSpPr>
        <p:spPr bwMode="auto">
          <a:xfrm>
            <a:off x="323850" y="2924175"/>
            <a:ext cx="3600450" cy="504825"/>
          </a:xfrm>
          <a:prstGeom prst="rect">
            <a:avLst/>
          </a:prstGeom>
          <a:solidFill>
            <a:srgbClr val="CC99FF"/>
          </a:solidFill>
          <a:ln w="9525">
            <a:solidFill>
              <a:srgbClr val="CC99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Единый сельскохозяйственный налог</a:t>
            </a:r>
          </a:p>
          <a:p>
            <a:pPr algn="ctr"/>
            <a:r>
              <a:rPr lang="ru-RU" sz="1400"/>
              <a:t>347,8</a:t>
            </a:r>
          </a:p>
        </p:txBody>
      </p:sp>
      <p:sp>
        <p:nvSpPr>
          <p:cNvPr id="16390" name="Rectangle 8"/>
          <p:cNvSpPr>
            <a:spLocks noChangeArrowheads="1"/>
          </p:cNvSpPr>
          <p:nvPr/>
        </p:nvSpPr>
        <p:spPr bwMode="auto">
          <a:xfrm>
            <a:off x="755650" y="1052513"/>
            <a:ext cx="2087563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>
                <a:solidFill>
                  <a:schemeClr val="hlink"/>
                </a:solidFill>
              </a:rPr>
              <a:t>Доходы бюджета </a:t>
            </a:r>
          </a:p>
          <a:p>
            <a:pPr algn="ctr"/>
            <a:r>
              <a:rPr lang="ru-RU" sz="1200">
                <a:solidFill>
                  <a:schemeClr val="hlink"/>
                </a:solidFill>
              </a:rPr>
              <a:t>7413,3</a:t>
            </a:r>
            <a:endParaRPr lang="ru-RU" sz="1400"/>
          </a:p>
        </p:txBody>
      </p:sp>
      <p:sp>
        <p:nvSpPr>
          <p:cNvPr id="16391" name="Rectangle 9"/>
          <p:cNvSpPr>
            <a:spLocks noChangeArrowheads="1"/>
          </p:cNvSpPr>
          <p:nvPr/>
        </p:nvSpPr>
        <p:spPr bwMode="auto">
          <a:xfrm>
            <a:off x="6011863" y="1052513"/>
            <a:ext cx="1944687" cy="4318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200">
                <a:solidFill>
                  <a:schemeClr val="hlink"/>
                </a:solidFill>
              </a:rPr>
              <a:t>Расходы бюджета</a:t>
            </a:r>
          </a:p>
          <a:p>
            <a:pPr algn="ctr"/>
            <a:r>
              <a:rPr lang="ru-RU" sz="1200">
                <a:solidFill>
                  <a:schemeClr val="hlink"/>
                </a:solidFill>
              </a:rPr>
              <a:t>7773,3</a:t>
            </a:r>
          </a:p>
        </p:txBody>
      </p:sp>
      <p:sp>
        <p:nvSpPr>
          <p:cNvPr id="16392" name="Rectangle 10"/>
          <p:cNvSpPr>
            <a:spLocks noChangeArrowheads="1"/>
          </p:cNvSpPr>
          <p:nvPr/>
        </p:nvSpPr>
        <p:spPr bwMode="auto">
          <a:xfrm>
            <a:off x="5076825" y="1557338"/>
            <a:ext cx="3598863" cy="539750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Общегосударственные расходы</a:t>
            </a:r>
          </a:p>
          <a:p>
            <a:pPr algn="ctr"/>
            <a:r>
              <a:rPr lang="ru-RU" sz="1400"/>
              <a:t>4329,8</a:t>
            </a:r>
          </a:p>
        </p:txBody>
      </p:sp>
      <p:sp>
        <p:nvSpPr>
          <p:cNvPr id="16393" name="Rectangle 11"/>
          <p:cNvSpPr>
            <a:spLocks noChangeArrowheads="1"/>
          </p:cNvSpPr>
          <p:nvPr/>
        </p:nvSpPr>
        <p:spPr bwMode="auto">
          <a:xfrm>
            <a:off x="5076825" y="2276475"/>
            <a:ext cx="3598863" cy="539750"/>
          </a:xfrm>
          <a:prstGeom prst="rect">
            <a:avLst/>
          </a:prstGeom>
          <a:solidFill>
            <a:srgbClr val="808000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Мобилизационная и вневойсковая</a:t>
            </a:r>
          </a:p>
          <a:p>
            <a:pPr algn="ctr"/>
            <a:r>
              <a:rPr lang="ru-RU" sz="1400"/>
              <a:t> подготовка</a:t>
            </a:r>
          </a:p>
          <a:p>
            <a:pPr algn="ctr"/>
            <a:r>
              <a:rPr lang="ru-RU" sz="1400"/>
              <a:t>69,9</a:t>
            </a:r>
          </a:p>
        </p:txBody>
      </p:sp>
      <p:sp>
        <p:nvSpPr>
          <p:cNvPr id="16394" name="Rectangle 12"/>
          <p:cNvSpPr>
            <a:spLocks noChangeArrowheads="1"/>
          </p:cNvSpPr>
          <p:nvPr/>
        </p:nvSpPr>
        <p:spPr bwMode="auto">
          <a:xfrm>
            <a:off x="5076825" y="2997200"/>
            <a:ext cx="3598863" cy="539750"/>
          </a:xfrm>
          <a:prstGeom prst="rect">
            <a:avLst/>
          </a:prstGeom>
          <a:solidFill>
            <a:srgbClr val="FFCC00"/>
          </a:solidFill>
          <a:ln w="9525">
            <a:solidFill>
              <a:srgbClr val="FFCC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Национальная безопасность</a:t>
            </a:r>
          </a:p>
          <a:p>
            <a:pPr algn="ctr"/>
            <a:r>
              <a:rPr lang="ru-RU" sz="1400"/>
              <a:t>117,0</a:t>
            </a:r>
          </a:p>
        </p:txBody>
      </p:sp>
      <p:sp>
        <p:nvSpPr>
          <p:cNvPr id="16395" name="Rectangle 13"/>
          <p:cNvSpPr>
            <a:spLocks noChangeArrowheads="1"/>
          </p:cNvSpPr>
          <p:nvPr/>
        </p:nvSpPr>
        <p:spPr bwMode="auto">
          <a:xfrm>
            <a:off x="5076825" y="3716338"/>
            <a:ext cx="3598863" cy="539750"/>
          </a:xfrm>
          <a:prstGeom prst="rect">
            <a:avLst/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Жилищно – коммунальное</a:t>
            </a:r>
            <a:r>
              <a:rPr lang="en-US" sz="1400"/>
              <a:t> </a:t>
            </a:r>
            <a:r>
              <a:rPr lang="ru-RU" sz="1400"/>
              <a:t>хозяйство</a:t>
            </a:r>
          </a:p>
          <a:p>
            <a:pPr algn="ctr"/>
            <a:r>
              <a:rPr lang="ru-RU" sz="1400"/>
              <a:t>1118,2</a:t>
            </a:r>
          </a:p>
        </p:txBody>
      </p:sp>
      <p:sp>
        <p:nvSpPr>
          <p:cNvPr id="16396" name="Rectangle 14"/>
          <p:cNvSpPr>
            <a:spLocks noChangeArrowheads="1"/>
          </p:cNvSpPr>
          <p:nvPr/>
        </p:nvSpPr>
        <p:spPr bwMode="auto">
          <a:xfrm>
            <a:off x="5076825" y="4437063"/>
            <a:ext cx="3598863" cy="539750"/>
          </a:xfrm>
          <a:prstGeom prst="rect">
            <a:avLst/>
          </a:prstGeom>
          <a:solidFill>
            <a:srgbClr val="CCFFFF"/>
          </a:solidFill>
          <a:ln w="9525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Дорожный фонд</a:t>
            </a:r>
          </a:p>
          <a:p>
            <a:pPr algn="ctr"/>
            <a:r>
              <a:rPr lang="ru-RU" sz="1400"/>
              <a:t>802,0</a:t>
            </a:r>
          </a:p>
        </p:txBody>
      </p:sp>
      <p:sp>
        <p:nvSpPr>
          <p:cNvPr id="16397" name="Rectangle 15"/>
          <p:cNvSpPr>
            <a:spLocks noChangeArrowheads="1"/>
          </p:cNvSpPr>
          <p:nvPr/>
        </p:nvSpPr>
        <p:spPr bwMode="auto">
          <a:xfrm>
            <a:off x="5076825" y="5157788"/>
            <a:ext cx="3598863" cy="539750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Культура и туризм</a:t>
            </a:r>
          </a:p>
          <a:p>
            <a:pPr algn="ctr"/>
            <a:r>
              <a:rPr lang="ru-RU" sz="1400"/>
              <a:t>1238,1</a:t>
            </a:r>
          </a:p>
        </p:txBody>
      </p:sp>
      <p:sp>
        <p:nvSpPr>
          <p:cNvPr id="16398" name="Rectangle 16"/>
          <p:cNvSpPr>
            <a:spLocks noChangeArrowheads="1"/>
          </p:cNvSpPr>
          <p:nvPr/>
        </p:nvSpPr>
        <p:spPr bwMode="auto">
          <a:xfrm>
            <a:off x="5076825" y="5876925"/>
            <a:ext cx="3598863" cy="539750"/>
          </a:xfrm>
          <a:prstGeom prst="rect">
            <a:avLst/>
          </a:prstGeom>
          <a:solidFill>
            <a:srgbClr val="FF99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Иные расходы</a:t>
            </a:r>
          </a:p>
          <a:p>
            <a:pPr algn="ctr"/>
            <a:r>
              <a:rPr lang="ru-RU" sz="1400"/>
              <a:t>98,3</a:t>
            </a:r>
          </a:p>
        </p:txBody>
      </p:sp>
      <p:sp>
        <p:nvSpPr>
          <p:cNvPr id="16399" name="Rectangle 17"/>
          <p:cNvSpPr>
            <a:spLocks noChangeArrowheads="1"/>
          </p:cNvSpPr>
          <p:nvPr/>
        </p:nvSpPr>
        <p:spPr bwMode="auto">
          <a:xfrm>
            <a:off x="7740650" y="1196975"/>
            <a:ext cx="1079500" cy="288925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000" b="1">
                <a:solidFill>
                  <a:schemeClr val="hlink"/>
                </a:solidFill>
              </a:rPr>
              <a:t>Тыс.</a:t>
            </a:r>
            <a:r>
              <a:rPr lang="en-US" sz="1000" b="1">
                <a:solidFill>
                  <a:schemeClr val="hlink"/>
                </a:solidFill>
              </a:rPr>
              <a:t> </a:t>
            </a:r>
            <a:r>
              <a:rPr lang="ru-RU" sz="1000" b="1">
                <a:solidFill>
                  <a:schemeClr val="hlink"/>
                </a:solidFill>
              </a:rPr>
              <a:t>рублей.</a:t>
            </a:r>
          </a:p>
        </p:txBody>
      </p:sp>
      <p:sp>
        <p:nvSpPr>
          <p:cNvPr id="16400" name="Rectangle 13"/>
          <p:cNvSpPr>
            <a:spLocks noChangeArrowheads="1"/>
          </p:cNvSpPr>
          <p:nvPr/>
        </p:nvSpPr>
        <p:spPr bwMode="auto">
          <a:xfrm>
            <a:off x="395288" y="3933825"/>
            <a:ext cx="3600450" cy="574675"/>
          </a:xfrm>
          <a:prstGeom prst="rect">
            <a:avLst/>
          </a:prstGeom>
          <a:solidFill>
            <a:srgbClr val="00CCFF"/>
          </a:solidFill>
          <a:ln w="9525">
            <a:solidFill>
              <a:srgbClr val="00CC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Налог на имущество физических лиц</a:t>
            </a:r>
          </a:p>
          <a:p>
            <a:pPr algn="ctr"/>
            <a:r>
              <a:rPr lang="ru-RU" sz="1400"/>
              <a:t>48,2</a:t>
            </a:r>
          </a:p>
        </p:txBody>
      </p:sp>
      <p:sp>
        <p:nvSpPr>
          <p:cNvPr id="16401" name="Rectangle 11"/>
          <p:cNvSpPr>
            <a:spLocks noChangeArrowheads="1"/>
          </p:cNvSpPr>
          <p:nvPr/>
        </p:nvSpPr>
        <p:spPr bwMode="auto">
          <a:xfrm>
            <a:off x="395288" y="4581525"/>
            <a:ext cx="3598862" cy="576263"/>
          </a:xfrm>
          <a:prstGeom prst="rect">
            <a:avLst/>
          </a:prstGeom>
          <a:solidFill>
            <a:srgbClr val="808000"/>
          </a:solidFill>
          <a:ln w="9525">
            <a:solidFill>
              <a:srgbClr val="808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Земельный налог</a:t>
            </a:r>
          </a:p>
          <a:p>
            <a:pPr algn="ctr"/>
            <a:r>
              <a:rPr lang="ru-RU" sz="1400"/>
              <a:t>1955,9</a:t>
            </a:r>
          </a:p>
        </p:txBody>
      </p:sp>
      <p:sp>
        <p:nvSpPr>
          <p:cNvPr id="16402" name="Rectangle 10"/>
          <p:cNvSpPr>
            <a:spLocks noChangeArrowheads="1"/>
          </p:cNvSpPr>
          <p:nvPr/>
        </p:nvSpPr>
        <p:spPr bwMode="auto">
          <a:xfrm>
            <a:off x="395288" y="5229225"/>
            <a:ext cx="3598862" cy="576263"/>
          </a:xfrm>
          <a:prstGeom prst="rect">
            <a:avLst/>
          </a:prstGeom>
          <a:solidFill>
            <a:srgbClr val="FF6600"/>
          </a:solidFill>
          <a:ln w="9525">
            <a:solidFill>
              <a:srgbClr val="FF66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400"/>
              <a:t>Прочие налоговые и неналоговые доходы</a:t>
            </a:r>
          </a:p>
          <a:p>
            <a:pPr algn="ctr"/>
            <a:r>
              <a:rPr lang="ru-RU" sz="1400"/>
              <a:t>24,3</a:t>
            </a:r>
            <a:endParaRPr lang="ru-RU" sz="1200"/>
          </a:p>
        </p:txBody>
      </p:sp>
      <p:sp>
        <p:nvSpPr>
          <p:cNvPr id="16403" name="Rectangle 15"/>
          <p:cNvSpPr>
            <a:spLocks noChangeArrowheads="1"/>
          </p:cNvSpPr>
          <p:nvPr/>
        </p:nvSpPr>
        <p:spPr bwMode="auto">
          <a:xfrm>
            <a:off x="395288" y="5876925"/>
            <a:ext cx="3598862" cy="576263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300"/>
              <a:t>Финансовая помощь</a:t>
            </a:r>
            <a:r>
              <a:rPr lang="en-US" sz="1300"/>
              <a:t> </a:t>
            </a:r>
            <a:r>
              <a:rPr lang="ru-RU" sz="1300"/>
              <a:t>из областного бюджета</a:t>
            </a:r>
            <a:r>
              <a:rPr lang="ru-RU" sz="1400"/>
              <a:t> </a:t>
            </a:r>
          </a:p>
          <a:p>
            <a:pPr algn="ctr"/>
            <a:r>
              <a:rPr lang="ru-RU" sz="1400"/>
              <a:t>3752,1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5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pPr eaLnBrk="1" hangingPunct="1"/>
            <a:r>
              <a:rPr lang="ru-RU" sz="1800" b="1" smtClean="0">
                <a:solidFill>
                  <a:srgbClr val="17375E"/>
                </a:solidFill>
                <a:latin typeface="Times New Roman" pitchFamily="18" charset="0"/>
              </a:rPr>
              <a:t>Структура собственных доходов бюджета Пролетарского сельского поселения Орловского района в 2016 году</a:t>
            </a:r>
            <a:r>
              <a:rPr lang="ru-RU" sz="1800" b="1" smtClean="0">
                <a:latin typeface="Times New Roman" pitchFamily="18" charset="0"/>
              </a:rPr>
              <a:t/>
            </a:r>
            <a:br>
              <a:rPr lang="ru-RU" sz="1800" b="1" smtClean="0">
                <a:latin typeface="Times New Roman" pitchFamily="18" charset="0"/>
              </a:rPr>
            </a:br>
            <a:r>
              <a:rPr lang="ru-RU" sz="2200" b="1" smtClean="0"/>
              <a:t>							</a:t>
            </a:r>
            <a:r>
              <a:rPr lang="ru-RU" sz="1800" smtClean="0">
                <a:solidFill>
                  <a:srgbClr val="17375E"/>
                </a:solidFill>
              </a:rPr>
              <a:t>(тыс.рублей)</a:t>
            </a:r>
          </a:p>
        </p:txBody>
      </p:sp>
      <p:graphicFrame>
        <p:nvGraphicFramePr>
          <p:cNvPr id="87051" name="Object 11"/>
          <p:cNvGraphicFramePr>
            <a:graphicFrameLocks noGrp="1"/>
          </p:cNvGraphicFramePr>
          <p:nvPr>
            <p:ph idx="1"/>
          </p:nvPr>
        </p:nvGraphicFramePr>
        <p:xfrm>
          <a:off x="642938" y="1773238"/>
          <a:ext cx="7307262" cy="4921250"/>
        </p:xfrm>
        <a:graphic>
          <a:graphicData uri="http://schemas.openxmlformats.org/presentationml/2006/ole">
            <p:oleObj spid="_x0000_s87051" name="Лист" r:id="rId3" imgW="7991368" imgH="5381549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95288" y="549275"/>
            <a:ext cx="3529012" cy="23749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Реализация Указов Президента Российской Федерации от 7 мая 2012 года, от 01 июня 2012 №761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388" y="3573463"/>
            <a:ext cx="2447925" cy="2951162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Бюджет </a:t>
            </a:r>
            <a:r>
              <a:rPr lang="ru-RU" dirty="0" err="1">
                <a:solidFill>
                  <a:schemeClr val="tx1"/>
                </a:solidFill>
              </a:rPr>
              <a:t>развития-формирование</a:t>
            </a:r>
            <a:r>
              <a:rPr lang="ru-RU" dirty="0">
                <a:solidFill>
                  <a:schemeClr val="tx1"/>
                </a:solidFill>
              </a:rPr>
              <a:t> институтов развития, вложения в инфраструктуру, муниципальная поддержка отдельных отраслей экономики</a:t>
            </a:r>
          </a:p>
          <a:p>
            <a:pPr algn="ctr">
              <a:defRPr/>
            </a:pP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32588" y="3573463"/>
            <a:ext cx="2232025" cy="2879725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Экономное расходование средств на содержание аппарата управления органов власти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64163" y="620713"/>
            <a:ext cx="3600450" cy="230346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>
                <a:solidFill>
                  <a:schemeClr val="tx1"/>
                </a:solidFill>
              </a:rPr>
              <a:t>Улучшение условий жизни и самочувствия населения Пролетарского сельского поселения, предоставление качественных государственных и муниципальных услуг</a:t>
            </a:r>
          </a:p>
        </p:txBody>
      </p:sp>
      <p:sp>
        <p:nvSpPr>
          <p:cNvPr id="11" name="Стрелка влево 10"/>
          <p:cNvSpPr/>
          <p:nvPr/>
        </p:nvSpPr>
        <p:spPr>
          <a:xfrm>
            <a:off x="2627313" y="4508500"/>
            <a:ext cx="504825" cy="504825"/>
          </a:xfrm>
          <a:prstGeom prst="lef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6227763" y="4508500"/>
            <a:ext cx="504825" cy="504825"/>
          </a:xfrm>
          <a:prstGeom prst="rightArrow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2627313" y="2924175"/>
            <a:ext cx="1152525" cy="1009650"/>
          </a:xfrm>
          <a:prstGeom prst="up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5508625" y="2924175"/>
            <a:ext cx="1223963" cy="1009650"/>
          </a:xfrm>
          <a:prstGeom prst="up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3059113" y="3284538"/>
            <a:ext cx="3241675" cy="30241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Приоритизация</a:t>
            </a:r>
          </a:p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расходов </a:t>
            </a:r>
          </a:p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бюджета</a:t>
            </a:r>
          </a:p>
          <a:p>
            <a:pPr algn="ctr">
              <a:defRPr/>
            </a:pPr>
            <a:r>
              <a:rPr lang="ru-RU" sz="2400" dirty="0">
                <a:solidFill>
                  <a:schemeClr val="tx1"/>
                </a:solidFill>
              </a:rPr>
              <a:t>Пролетарского сельского поселения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smtClean="0"/>
              <a:t>Структура муниципальных программ Пролетарского сельского поселения на 2016 год</a:t>
            </a:r>
          </a:p>
        </p:txBody>
      </p:sp>
      <p:sp>
        <p:nvSpPr>
          <p:cNvPr id="3" name="Овал 2"/>
          <p:cNvSpPr/>
          <p:nvPr/>
        </p:nvSpPr>
        <p:spPr>
          <a:xfrm>
            <a:off x="250825" y="1628775"/>
            <a:ext cx="8713788" cy="52292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</a:rPr>
              <a:t>ВСЕГО: 6637,8 тыс.рублей</a:t>
            </a:r>
          </a:p>
        </p:txBody>
      </p:sp>
      <p:sp>
        <p:nvSpPr>
          <p:cNvPr id="5" name="Овал 4"/>
          <p:cNvSpPr/>
          <p:nvPr/>
        </p:nvSpPr>
        <p:spPr>
          <a:xfrm>
            <a:off x="3348038" y="1700213"/>
            <a:ext cx="3240087" cy="1944687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</a:rPr>
              <a:t>Социальные программы (1336,4 тыс.рублей-20,1%)</a:t>
            </a:r>
          </a:p>
        </p:txBody>
      </p:sp>
      <p:sp>
        <p:nvSpPr>
          <p:cNvPr id="6" name="Овал 5"/>
          <p:cNvSpPr/>
          <p:nvPr/>
        </p:nvSpPr>
        <p:spPr>
          <a:xfrm>
            <a:off x="6156325" y="2781300"/>
            <a:ext cx="2592388" cy="19431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rgbClr val="FFFFFF"/>
                </a:solidFill>
              </a:rPr>
              <a:t>Охрана окружающей среды (36,6 тыс.рублей</a:t>
            </a:r>
            <a:r>
              <a:rPr lang="en-US" sz="1600">
                <a:solidFill>
                  <a:srgbClr val="FFFFFF"/>
                </a:solidFill>
              </a:rPr>
              <a:t> </a:t>
            </a:r>
            <a:r>
              <a:rPr lang="ru-RU" sz="1600">
                <a:solidFill>
                  <a:srgbClr val="FFFFFF"/>
                </a:solidFill>
              </a:rPr>
              <a:t>–</a:t>
            </a:r>
            <a:r>
              <a:rPr lang="en-US" sz="1600">
                <a:solidFill>
                  <a:srgbClr val="FFFFFF"/>
                </a:solidFill>
              </a:rPr>
              <a:t> </a:t>
            </a:r>
            <a:r>
              <a:rPr lang="ru-RU" sz="1600">
                <a:solidFill>
                  <a:srgbClr val="FFFFFF"/>
                </a:solidFill>
              </a:rPr>
              <a:t>0,6%)</a:t>
            </a:r>
          </a:p>
        </p:txBody>
      </p:sp>
      <p:sp>
        <p:nvSpPr>
          <p:cNvPr id="8" name="Овал 7"/>
          <p:cNvSpPr/>
          <p:nvPr/>
        </p:nvSpPr>
        <p:spPr>
          <a:xfrm>
            <a:off x="4500563" y="4724400"/>
            <a:ext cx="3095625" cy="187325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rgbClr val="FFFFFF"/>
                </a:solidFill>
              </a:rPr>
              <a:t>Противодействие преступности и защита от ЧС (107,0</a:t>
            </a:r>
          </a:p>
          <a:p>
            <a:pPr algn="ctr">
              <a:defRPr/>
            </a:pPr>
            <a:r>
              <a:rPr lang="ru-RU" sz="1600">
                <a:solidFill>
                  <a:srgbClr val="FFFFFF"/>
                </a:solidFill>
              </a:rPr>
              <a:t>тыс.рублей</a:t>
            </a:r>
            <a:r>
              <a:rPr lang="en-US" sz="1600">
                <a:solidFill>
                  <a:srgbClr val="FFFFFF"/>
                </a:solidFill>
              </a:rPr>
              <a:t> </a:t>
            </a:r>
            <a:r>
              <a:rPr lang="ru-RU" sz="1600">
                <a:solidFill>
                  <a:srgbClr val="FFFFFF"/>
                </a:solidFill>
              </a:rPr>
              <a:t>-1,6%)</a:t>
            </a:r>
          </a:p>
        </p:txBody>
      </p:sp>
      <p:sp>
        <p:nvSpPr>
          <p:cNvPr id="10" name="Овал 9"/>
          <p:cNvSpPr/>
          <p:nvPr/>
        </p:nvSpPr>
        <p:spPr>
          <a:xfrm>
            <a:off x="611188" y="3906838"/>
            <a:ext cx="2952750" cy="204311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rgbClr val="000000"/>
                </a:solidFill>
              </a:rPr>
              <a:t>Эффективное управление муниципальными финансами (3254,2 тыс.рублей</a:t>
            </a:r>
            <a:r>
              <a:rPr lang="en-US" sz="1600">
                <a:solidFill>
                  <a:srgbClr val="000000"/>
                </a:solidFill>
              </a:rPr>
              <a:t> </a:t>
            </a:r>
            <a:r>
              <a:rPr lang="ru-RU" sz="1600">
                <a:solidFill>
                  <a:srgbClr val="000000"/>
                </a:solidFill>
              </a:rPr>
              <a:t>– </a:t>
            </a:r>
            <a:endParaRPr lang="en-US" sz="1600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ru-RU" sz="1600">
                <a:solidFill>
                  <a:srgbClr val="000000"/>
                </a:solidFill>
              </a:rPr>
              <a:t>49,0%)</a:t>
            </a:r>
          </a:p>
        </p:txBody>
      </p:sp>
      <p:sp>
        <p:nvSpPr>
          <p:cNvPr id="11" name="Овал 10"/>
          <p:cNvSpPr/>
          <p:nvPr/>
        </p:nvSpPr>
        <p:spPr>
          <a:xfrm>
            <a:off x="1042988" y="2060575"/>
            <a:ext cx="2305050" cy="1800225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80000"/>
              </a:lnSpc>
              <a:defRPr/>
            </a:pPr>
            <a:r>
              <a:rPr lang="ru-RU">
                <a:solidFill>
                  <a:srgbClr val="FFFFFF"/>
                </a:solidFill>
              </a:rPr>
              <a:t>Инфраструк</a:t>
            </a:r>
            <a:r>
              <a:rPr lang="en-US">
                <a:solidFill>
                  <a:srgbClr val="FFFFFF"/>
                </a:solidFill>
              </a:rPr>
              <a:t>-</a:t>
            </a:r>
            <a:r>
              <a:rPr lang="ru-RU">
                <a:solidFill>
                  <a:srgbClr val="FFFFFF"/>
                </a:solidFill>
              </a:rPr>
              <a:t>турные </a:t>
            </a:r>
            <a:r>
              <a:rPr lang="ru-RU" sz="1600">
                <a:solidFill>
                  <a:srgbClr val="FFFFFF"/>
                </a:solidFill>
              </a:rPr>
              <a:t>программы</a:t>
            </a:r>
            <a:r>
              <a:rPr lang="ru-RU">
                <a:solidFill>
                  <a:srgbClr val="FFFFFF"/>
                </a:solidFill>
              </a:rPr>
              <a:t> (1903,6тыс.рублей</a:t>
            </a:r>
            <a:r>
              <a:rPr lang="en-US">
                <a:solidFill>
                  <a:srgbClr val="FFFFFF"/>
                </a:solidFill>
              </a:rPr>
              <a:t> </a:t>
            </a:r>
            <a:r>
              <a:rPr lang="ru-RU">
                <a:solidFill>
                  <a:srgbClr val="FFFFFF"/>
                </a:solidFill>
              </a:rPr>
              <a:t>-28,7 %)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30213" y="271463"/>
            <a:ext cx="8229600" cy="1143000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</a:rPr>
              <a:t>Расходы бюджета Пролетарского сельского поселения Орловского района, формируемые в рамках муниципальных программ Пролетарского сельского поселения и непрограммные расходы</a:t>
            </a:r>
            <a:endParaRPr lang="ru-RU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3635375" y="1844675"/>
            <a:ext cx="2520950" cy="2447925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</a:rPr>
              <a:t>6637,8 тыс.рублей</a:t>
            </a:r>
          </a:p>
        </p:txBody>
      </p:sp>
      <p:sp>
        <p:nvSpPr>
          <p:cNvPr id="8" name="Овал 7"/>
          <p:cNvSpPr/>
          <p:nvPr/>
        </p:nvSpPr>
        <p:spPr>
          <a:xfrm>
            <a:off x="4932363" y="3789363"/>
            <a:ext cx="1584325" cy="8636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600">
                <a:solidFill>
                  <a:srgbClr val="FFFFFF"/>
                </a:solidFill>
              </a:rPr>
              <a:t>1135,5 тыс.руб</a:t>
            </a:r>
            <a:r>
              <a:rPr lang="en-US" sz="1600">
                <a:solidFill>
                  <a:srgbClr val="FFFFFF"/>
                </a:solidFill>
              </a:rPr>
              <a:t>.</a:t>
            </a:r>
            <a:endParaRPr lang="ru-RU" sz="1600">
              <a:solidFill>
                <a:srgbClr val="FFFFFF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395288" y="5300663"/>
            <a:ext cx="504825" cy="431800"/>
          </a:xfrm>
          <a:prstGeom prst="ellips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395288" y="6165850"/>
            <a:ext cx="431800" cy="431800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0118" name="TextBox 12"/>
          <p:cNvSpPr txBox="1">
            <a:spLocks noChangeArrowheads="1"/>
          </p:cNvSpPr>
          <p:nvPr/>
        </p:nvSpPr>
        <p:spPr bwMode="auto">
          <a:xfrm>
            <a:off x="4500563" y="1412875"/>
            <a:ext cx="7191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latin typeface="Calibri" pitchFamily="34" charset="0"/>
              </a:rPr>
              <a:t>201</a:t>
            </a:r>
            <a:r>
              <a:rPr lang="ru-RU" b="1">
                <a:latin typeface="Calibri" pitchFamily="34" charset="0"/>
              </a:rPr>
              <a:t>6</a:t>
            </a:r>
          </a:p>
        </p:txBody>
      </p:sp>
      <p:sp>
        <p:nvSpPr>
          <p:cNvPr id="90119" name="TextBox 16"/>
          <p:cNvSpPr txBox="1">
            <a:spLocks noChangeArrowheads="1"/>
          </p:cNvSpPr>
          <p:nvPr/>
        </p:nvSpPr>
        <p:spPr bwMode="auto">
          <a:xfrm>
            <a:off x="1258888" y="6092825"/>
            <a:ext cx="777716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- </a:t>
            </a:r>
            <a:r>
              <a:rPr lang="ru-RU">
                <a:latin typeface="Calibri" pitchFamily="34" charset="0"/>
              </a:rPr>
              <a:t>непрограммные расходы бюджета Пролетарского сельского поселения Орловского района</a:t>
            </a:r>
          </a:p>
        </p:txBody>
      </p:sp>
      <p:sp>
        <p:nvSpPr>
          <p:cNvPr id="90120" name="TextBox 17"/>
          <p:cNvSpPr txBox="1">
            <a:spLocks noChangeArrowheads="1"/>
          </p:cNvSpPr>
          <p:nvPr/>
        </p:nvSpPr>
        <p:spPr bwMode="auto">
          <a:xfrm>
            <a:off x="1258888" y="5300663"/>
            <a:ext cx="7273925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- </a:t>
            </a:r>
            <a:r>
              <a:rPr lang="ru-RU">
                <a:latin typeface="Calibri" pitchFamily="34" charset="0"/>
              </a:rPr>
              <a:t>расходы бюджета Пролетарского сельского поселения Орловского района, формируемые в рамках муниципальных программ Пролетарского сельского поселения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80400" cy="1368425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2900" b="1" smtClean="0">
                <a:solidFill>
                  <a:srgbClr val="FFFFFF"/>
                </a:solidFill>
              </a:rPr>
              <a:t>Динамика расходов бюджета Пролетарского сельского поселения Орловского района в 2015-2016 годах</a:t>
            </a:r>
          </a:p>
        </p:txBody>
      </p:sp>
      <p:graphicFrame>
        <p:nvGraphicFramePr>
          <p:cNvPr id="30730" name="Object 10"/>
          <p:cNvGraphicFramePr>
            <a:graphicFrameLocks/>
          </p:cNvGraphicFramePr>
          <p:nvPr/>
        </p:nvGraphicFramePr>
        <p:xfrm>
          <a:off x="611188" y="1557338"/>
          <a:ext cx="7978775" cy="5094287"/>
        </p:xfrm>
        <a:graphic>
          <a:graphicData uri="http://schemas.openxmlformats.org/presentationml/2006/ole">
            <p:oleObj spid="_x0000_s30730" name="Лист" r:id="rId3" imgW="7981859" imgH="5095768" progId="Excel.Shee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537"/>
          </a:xfrm>
        </p:spPr>
        <p:txBody>
          <a:bodyPr/>
          <a:lstStyle/>
          <a:p>
            <a:pPr eaLnBrk="1" hangingPunct="1"/>
            <a:r>
              <a:rPr lang="ru-RU" sz="1800" smtClean="0"/>
              <a:t>Структура расходов бюджета Пролетарского сельского поселения Орловского района в 2016 году по разделам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50825" y="908050"/>
            <a:ext cx="2808288" cy="5761038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</a:rPr>
              <a:t>Общегосударственные расходы 55,7%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059113" y="908050"/>
            <a:ext cx="2305050" cy="16208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Социальная политика    0,6 %</a:t>
            </a:r>
            <a:endParaRPr lang="en-US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059113" y="4941888"/>
            <a:ext cx="2305050" cy="17272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</a:rPr>
              <a:t>Национальная экономика 10,3 %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364163" y="908050"/>
            <a:ext cx="3600450" cy="1620838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Национальная оборона</a:t>
            </a:r>
            <a:endParaRPr lang="en-US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0,9  %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64163" y="4941888"/>
            <a:ext cx="3600450" cy="1008062"/>
          </a:xfrm>
          <a:prstGeom prst="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</a:rPr>
              <a:t>Национальная безопасность и правоохранительная </a:t>
            </a:r>
          </a:p>
          <a:p>
            <a:pPr algn="ctr">
              <a:defRPr/>
            </a:pPr>
            <a:r>
              <a:rPr lang="ru-RU">
                <a:solidFill>
                  <a:srgbClr val="FFFFFF"/>
                </a:solidFill>
              </a:rPr>
              <a:t>деятельность        1,5 %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364163" y="2528888"/>
            <a:ext cx="3600450" cy="24130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000000"/>
                </a:solidFill>
              </a:rPr>
              <a:t>Культура, кинематография  </a:t>
            </a:r>
            <a:endParaRPr lang="en-US"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ru-RU">
                <a:solidFill>
                  <a:srgbClr val="000000"/>
                </a:solidFill>
              </a:rPr>
              <a:t>15,9 %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5364163" y="5949950"/>
            <a:ext cx="3600450" cy="71913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>
                <a:solidFill>
                  <a:srgbClr val="FFFFFF"/>
                </a:solidFill>
              </a:rPr>
              <a:t>Физическая культура и спорт 0,7 %</a:t>
            </a:r>
          </a:p>
        </p:txBody>
      </p:sp>
      <p:pic>
        <p:nvPicPr>
          <p:cNvPr id="9216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59113" y="2528888"/>
            <a:ext cx="2305050" cy="241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70" name="Прямоугольник 1"/>
          <p:cNvSpPr>
            <a:spLocks noChangeArrowheads="1"/>
          </p:cNvSpPr>
          <p:nvPr/>
        </p:nvSpPr>
        <p:spPr bwMode="auto">
          <a:xfrm>
            <a:off x="3348038" y="3105150"/>
            <a:ext cx="187166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Жилищно-коммунальное хозяйство      14,4 %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2540</TotalTime>
  <Words>409</Words>
  <Application>Microsoft Office PowerPoint</Application>
  <PresentationFormat>Экран (4:3)</PresentationFormat>
  <Paragraphs>92</Paragraphs>
  <Slides>10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10</vt:i4>
      </vt:variant>
    </vt:vector>
  </HeadingPairs>
  <TitlesOfParts>
    <vt:vector size="16" baseType="lpstr">
      <vt:lpstr>Arial</vt:lpstr>
      <vt:lpstr>Calibri</vt:lpstr>
      <vt:lpstr>Times New Roman</vt:lpstr>
      <vt:lpstr>Тема Office</vt:lpstr>
      <vt:lpstr>Лист</vt:lpstr>
      <vt:lpstr>Диаграмма</vt:lpstr>
      <vt:lpstr>Бюджет   на 2016 год направлен на решение следующих ключевых задач</vt:lpstr>
      <vt:lpstr>Слайд 2</vt:lpstr>
      <vt:lpstr>Основные параметры бюджета Пролетарского сельского поселения Орловского района на 2016 год</vt:lpstr>
      <vt:lpstr>Структура собственных доходов бюджета Пролетарского сельского поселения Орловского района в 2016 году        (тыс.рублей)</vt:lpstr>
      <vt:lpstr>Слайд 5</vt:lpstr>
      <vt:lpstr>Структура муниципальных программ Пролетарского сельского поселения на 2016 год</vt:lpstr>
      <vt:lpstr>Расходы бюджета Пролетарского сельского поселения Орловского района, формируемые в рамках муниципальных программ Пролетарского сельского поселения и непрограммные расходы</vt:lpstr>
      <vt:lpstr>Динамика расходов бюджета Пролетарского сельского поселения Орловского района в 2015-2016 годах</vt:lpstr>
      <vt:lpstr>Структура расходов бюджета Пролетарского сельского поселения Орловского района в 2016 году по разделам</vt:lpstr>
      <vt:lpstr>Дорожный фонд Пролетарского сельского поселения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принципы формирования бюджета Орловского района на 2013 год и на плановый период 2014 и 2015 годов </dc:title>
  <dc:creator>User</dc:creator>
  <cp:lastModifiedBy>Бухгалтер</cp:lastModifiedBy>
  <cp:revision>248</cp:revision>
  <dcterms:created xsi:type="dcterms:W3CDTF">2012-10-21T15:40:11Z</dcterms:created>
  <dcterms:modified xsi:type="dcterms:W3CDTF">2016-02-08T07:45:45Z</dcterms:modified>
</cp:coreProperties>
</file>