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2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85" autoAdjust="0"/>
  </p:normalViewPr>
  <p:slideViewPr>
    <p:cSldViewPr>
      <p:cViewPr>
        <p:scale>
          <a:sx n="70" d="100"/>
          <a:sy n="70" d="100"/>
        </p:scale>
        <p:origin x="-11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Пролетарского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06.12.2024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06.12.2024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06.12.2024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Пролетарского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2026 и 2027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</a:t>
            </a:r>
            <a:r>
              <a:rPr lang="ru-RU" sz="2400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Пролетарского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Пролетарского сельского поселения Орловского района на        2025-2027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Пролетарского сельского поселения  от 23.10.2024 № 144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=""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Пролетарского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2025-2027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49300735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2025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2026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2027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9 261,1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8394,5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4 771,4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5 616,9*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4 559,7*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824,3*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9 261,1</a:t>
                      </a:r>
                      <a:endParaRPr kumimoji="0"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8 394,5</a:t>
                      </a:r>
                      <a:endParaRPr kumimoji="0" lang="ru-RU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4 771,4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</a:t>
            </a:r>
            <a:r>
              <a:rPr lang="ru-RU" sz="2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бюджета </a:t>
            </a:r>
            <a:r>
              <a:rPr lang="ru-RU" sz="2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ПРОЛЕТАРСКОГО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2025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6797603"/>
              </p:ext>
            </p:extLst>
          </p:nvPr>
        </p:nvGraphicFramePr>
        <p:xfrm>
          <a:off x="136525" y="2155825"/>
          <a:ext cx="8543925" cy="3289300"/>
        </p:xfrm>
        <a:graphic>
          <a:graphicData uri="http://schemas.openxmlformats.org/presentationml/2006/ole">
            <p:oleObj spid="_x0000_s113688" name="Worksheet" r:id="rId3" imgW="5962715" imgH="229548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431879483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2025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2026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2027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5 616,6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4 559,7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824,3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5 241,3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4 168,0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624,1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175,6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191,7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200,0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101566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Пролетарского сельского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 Орловского района на 2025-2027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году 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633663" y="2071678"/>
            <a:ext cx="4581525" cy="4505335"/>
            <a:chOff x="1545" y="1685"/>
            <a:chExt cx="2886" cy="2593"/>
          </a:xfrm>
        </p:grpSpPr>
        <p:sp>
          <p:nvSpPr>
            <p:cNvPr id="1434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45" y="1685"/>
              <a:ext cx="2675" cy="2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2221" y="1694"/>
              <a:ext cx="1434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Контактная информация</a:t>
              </a:r>
              <a:endParaRPr lang="ru-RU">
                <a:cs typeface="Arial" charset="0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3528" y="1736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1826" y="1824"/>
              <a:ext cx="10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FF"/>
                  </a:solidFill>
                  <a:cs typeface="Arial" charset="0"/>
                </a:rPr>
                <a:t>Администрация </a:t>
              </a:r>
              <a:endParaRPr lang="ru-RU">
                <a:cs typeface="Arial" charset="0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2763" y="1824"/>
              <a:ext cx="9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FF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794" y="1824"/>
              <a:ext cx="83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FF"/>
                  </a:solidFill>
                  <a:cs typeface="Arial" charset="0"/>
                </a:rPr>
                <a:t>Пролетарского</a:t>
              </a:r>
              <a:endParaRPr lang="ru-RU">
                <a:cs typeface="Arial" charset="0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3319" y="1824"/>
              <a:ext cx="9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FF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3756" y="1830"/>
              <a:ext cx="607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FF"/>
                  </a:solidFill>
                  <a:cs typeface="Arial" charset="0"/>
                </a:rPr>
                <a:t>сельского </a:t>
              </a:r>
              <a:endParaRPr lang="ru-RU">
                <a:cs typeface="Arial" charset="0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652" y="1929"/>
              <a:ext cx="695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FF"/>
                  </a:solidFill>
                  <a:cs typeface="Arial" charset="0"/>
                </a:rPr>
                <a:t>поселения</a:t>
              </a:r>
              <a:endParaRPr lang="ru-RU">
                <a:cs typeface="Arial" charset="0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3253" y="1975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1659" y="2065"/>
              <a:ext cx="376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347524</a:t>
              </a:r>
              <a:endParaRPr lang="ru-RU">
                <a:cs typeface="Arial" charset="0"/>
              </a:endParaRP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2039" y="2065"/>
              <a:ext cx="1307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, Ростовская область, </a:t>
              </a:r>
              <a:endParaRPr lang="ru-RU">
                <a:cs typeface="Arial" charset="0"/>
              </a:endParaRPr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3215" y="2065"/>
              <a:ext cx="88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х. Пролетарский,</a:t>
              </a:r>
              <a:endParaRPr lang="ru-RU">
                <a:cs typeface="Arial" charset="0"/>
              </a:endParaRPr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4090" y="2065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2321" y="2198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2352" y="2198"/>
              <a:ext cx="214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ул.</a:t>
              </a:r>
              <a:endParaRPr lang="ru-RU">
                <a:cs typeface="Arial" charset="0"/>
              </a:endParaRPr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2504" y="2198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2536" y="2198"/>
              <a:ext cx="557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Школьная,</a:t>
              </a:r>
              <a:endParaRPr lang="ru-RU">
                <a:cs typeface="Arial" charset="0"/>
              </a:endParaRPr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3270" y="2198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3301" y="2198"/>
              <a:ext cx="12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19</a:t>
              </a:r>
              <a:endParaRPr lang="ru-RU">
                <a:cs typeface="Arial" charset="0"/>
              </a:endParaRPr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3428" y="2240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1742" y="2330"/>
              <a:ext cx="1337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Глава Администрации </a:t>
              </a:r>
              <a:endParaRPr lang="ru-RU">
                <a:cs typeface="Arial" charset="0"/>
              </a:endParaRPr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2951" y="2330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2982" y="2330"/>
              <a:ext cx="776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Пролетарского</a:t>
              </a:r>
              <a:endParaRPr lang="ru-RU">
                <a:cs typeface="Arial" charset="0"/>
              </a:endParaRPr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3461" y="2330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65" name="Rectangle 29"/>
            <p:cNvSpPr>
              <a:spLocks noChangeArrowheads="1"/>
            </p:cNvSpPr>
            <p:nvPr/>
          </p:nvSpPr>
          <p:spPr bwMode="auto">
            <a:xfrm flipH="1">
              <a:off x="3891" y="2319"/>
              <a:ext cx="540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сельского </a:t>
              </a:r>
              <a:endParaRPr lang="ru-RU">
                <a:cs typeface="Arial" charset="0"/>
              </a:endParaRPr>
            </a:p>
          </p:txBody>
        </p:sp>
        <p:sp>
          <p:nvSpPr>
            <p:cNvPr id="14366" name="Rectangle 30"/>
            <p:cNvSpPr>
              <a:spLocks noChangeArrowheads="1"/>
            </p:cNvSpPr>
            <p:nvPr/>
          </p:nvSpPr>
          <p:spPr bwMode="auto">
            <a:xfrm>
              <a:off x="2673" y="2435"/>
              <a:ext cx="647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поселения</a:t>
              </a:r>
              <a:endParaRPr lang="ru-RU">
                <a:cs typeface="Arial" charset="0"/>
              </a:endParaRPr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3231" y="2477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2001" y="2569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69" name="Rectangle 33"/>
            <p:cNvSpPr>
              <a:spLocks noChangeArrowheads="1"/>
            </p:cNvSpPr>
            <p:nvPr/>
          </p:nvSpPr>
          <p:spPr bwMode="auto">
            <a:xfrm>
              <a:off x="2033" y="2569"/>
              <a:ext cx="1520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ru-RU" sz="1400" dirty="0" smtClean="0">
                  <a:solidFill>
                    <a:srgbClr val="000000"/>
                  </a:solidFill>
                  <a:cs typeface="Arial" charset="0"/>
                </a:rPr>
                <a:t>Лопатин Борис Геннадьевич</a:t>
              </a:r>
              <a:endParaRPr lang="ru-RU" dirty="0">
                <a:cs typeface="Arial" charset="0"/>
              </a:endParaRPr>
            </a:p>
          </p:txBody>
        </p:sp>
        <p:sp>
          <p:nvSpPr>
            <p:cNvPr id="14370" name="Rectangle 34"/>
            <p:cNvSpPr>
              <a:spLocks noChangeArrowheads="1"/>
            </p:cNvSpPr>
            <p:nvPr/>
          </p:nvSpPr>
          <p:spPr bwMode="auto">
            <a:xfrm>
              <a:off x="3747" y="2611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71" name="Rectangle 35"/>
            <p:cNvSpPr>
              <a:spLocks noChangeArrowheads="1"/>
            </p:cNvSpPr>
            <p:nvPr/>
          </p:nvSpPr>
          <p:spPr bwMode="auto">
            <a:xfrm>
              <a:off x="2139" y="2701"/>
              <a:ext cx="120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Тел.(факс) : (86375) </a:t>
              </a:r>
              <a:endParaRPr lang="ru-RU">
                <a:cs typeface="Arial" charset="0"/>
              </a:endParaRPr>
            </a:p>
          </p:txBody>
        </p:sp>
        <p:sp>
          <p:nvSpPr>
            <p:cNvPr id="14372" name="Rectangle 36"/>
            <p:cNvSpPr>
              <a:spLocks noChangeArrowheads="1"/>
            </p:cNvSpPr>
            <p:nvPr/>
          </p:nvSpPr>
          <p:spPr bwMode="auto">
            <a:xfrm>
              <a:off x="3219" y="2701"/>
              <a:ext cx="12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45</a:t>
              </a:r>
              <a:endParaRPr lang="ru-RU">
                <a:cs typeface="Arial" charset="0"/>
              </a:endParaRPr>
            </a:p>
          </p:txBody>
        </p:sp>
        <p:sp>
          <p:nvSpPr>
            <p:cNvPr id="14373" name="Rectangle 37"/>
            <p:cNvSpPr>
              <a:spLocks noChangeArrowheads="1"/>
            </p:cNvSpPr>
            <p:nvPr/>
          </p:nvSpPr>
          <p:spPr bwMode="auto">
            <a:xfrm>
              <a:off x="3345" y="2701"/>
              <a:ext cx="9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-</a:t>
              </a:r>
              <a:endParaRPr lang="ru-RU">
                <a:cs typeface="Arial" charset="0"/>
              </a:endParaRPr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3383" y="2701"/>
              <a:ext cx="63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7</a:t>
              </a:r>
              <a:endParaRPr lang="ru-RU">
                <a:cs typeface="Arial" charset="0"/>
              </a:endParaRPr>
            </a:p>
          </p:txBody>
        </p:sp>
        <p:sp>
          <p:nvSpPr>
            <p:cNvPr id="14375" name="Rectangle 39"/>
            <p:cNvSpPr>
              <a:spLocks noChangeArrowheads="1"/>
            </p:cNvSpPr>
            <p:nvPr/>
          </p:nvSpPr>
          <p:spPr bwMode="auto">
            <a:xfrm>
              <a:off x="3446" y="2701"/>
              <a:ext cx="9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-</a:t>
              </a:r>
              <a:endParaRPr lang="ru-RU">
                <a:cs typeface="Arial" charset="0"/>
              </a:endParaRPr>
            </a:p>
          </p:txBody>
        </p:sp>
        <p:sp>
          <p:nvSpPr>
            <p:cNvPr id="14376" name="Rectangle 40"/>
            <p:cNvSpPr>
              <a:spLocks noChangeArrowheads="1"/>
            </p:cNvSpPr>
            <p:nvPr/>
          </p:nvSpPr>
          <p:spPr bwMode="auto">
            <a:xfrm>
              <a:off x="3484" y="2701"/>
              <a:ext cx="12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19</a:t>
              </a:r>
              <a:endParaRPr lang="ru-RU">
                <a:cs typeface="Arial" charset="0"/>
              </a:endParaRPr>
            </a:p>
          </p:txBody>
        </p:sp>
        <p:sp>
          <p:nvSpPr>
            <p:cNvPr id="14377" name="Rectangle 41"/>
            <p:cNvSpPr>
              <a:spLocks noChangeArrowheads="1"/>
            </p:cNvSpPr>
            <p:nvPr/>
          </p:nvSpPr>
          <p:spPr bwMode="auto">
            <a:xfrm>
              <a:off x="3610" y="2743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78" name="Rectangle 42"/>
            <p:cNvSpPr>
              <a:spLocks noChangeArrowheads="1"/>
            </p:cNvSpPr>
            <p:nvPr/>
          </p:nvSpPr>
          <p:spPr bwMode="auto">
            <a:xfrm>
              <a:off x="2153" y="2834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E</a:t>
              </a:r>
              <a:endParaRPr lang="ru-RU">
                <a:cs typeface="Arial" charset="0"/>
              </a:endParaRPr>
            </a:p>
          </p:txBody>
        </p:sp>
        <p:sp>
          <p:nvSpPr>
            <p:cNvPr id="14379" name="Rectangle 43"/>
            <p:cNvSpPr>
              <a:spLocks noChangeArrowheads="1"/>
            </p:cNvSpPr>
            <p:nvPr/>
          </p:nvSpPr>
          <p:spPr bwMode="auto">
            <a:xfrm>
              <a:off x="2229" y="2834"/>
              <a:ext cx="9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-</a:t>
              </a:r>
              <a:endParaRPr lang="ru-RU">
                <a:cs typeface="Arial" charset="0"/>
              </a:endParaRPr>
            </a:p>
          </p:txBody>
        </p:sp>
        <p:sp>
          <p:nvSpPr>
            <p:cNvPr id="14380" name="Rectangle 44"/>
            <p:cNvSpPr>
              <a:spLocks noChangeArrowheads="1"/>
            </p:cNvSpPr>
            <p:nvPr/>
          </p:nvSpPr>
          <p:spPr bwMode="auto">
            <a:xfrm>
              <a:off x="2267" y="2834"/>
              <a:ext cx="34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mail: </a:t>
              </a:r>
              <a:endParaRPr lang="ru-RU">
                <a:cs typeface="Arial" charset="0"/>
              </a:endParaRPr>
            </a:p>
          </p:txBody>
        </p:sp>
        <p:sp>
          <p:nvSpPr>
            <p:cNvPr id="14381" name="Rectangle 45"/>
            <p:cNvSpPr>
              <a:spLocks noChangeArrowheads="1"/>
            </p:cNvSpPr>
            <p:nvPr/>
          </p:nvSpPr>
          <p:spPr bwMode="auto">
            <a:xfrm>
              <a:off x="2538" y="2834"/>
              <a:ext cx="18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sp</a:t>
              </a:r>
              <a:endParaRPr lang="ru-RU">
                <a:cs typeface="Arial" charset="0"/>
              </a:endParaRPr>
            </a:p>
          </p:txBody>
        </p:sp>
        <p:sp>
          <p:nvSpPr>
            <p:cNvPr id="14382" name="Rectangle 46"/>
            <p:cNvSpPr>
              <a:spLocks noChangeArrowheads="1"/>
            </p:cNvSpPr>
            <p:nvPr/>
          </p:nvSpPr>
          <p:spPr bwMode="auto">
            <a:xfrm>
              <a:off x="2659" y="2834"/>
              <a:ext cx="313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29314</a:t>
              </a:r>
              <a:endParaRPr lang="ru-RU">
                <a:cs typeface="Arial" charset="0"/>
              </a:endParaRPr>
            </a:p>
          </p:txBody>
        </p:sp>
        <p:sp>
          <p:nvSpPr>
            <p:cNvPr id="14383" name="Rectangle 47"/>
            <p:cNvSpPr>
              <a:spLocks noChangeArrowheads="1"/>
            </p:cNvSpPr>
            <p:nvPr/>
          </p:nvSpPr>
          <p:spPr bwMode="auto">
            <a:xfrm>
              <a:off x="2975" y="2834"/>
              <a:ext cx="37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@don</a:t>
              </a:r>
              <a:endParaRPr lang="ru-RU">
                <a:cs typeface="Arial" charset="0"/>
              </a:endParaRPr>
            </a:p>
          </p:txBody>
        </p:sp>
        <p:sp>
          <p:nvSpPr>
            <p:cNvPr id="14384" name="Rectangle 48"/>
            <p:cNvSpPr>
              <a:spLocks noChangeArrowheads="1"/>
            </p:cNvSpPr>
            <p:nvPr/>
          </p:nvSpPr>
          <p:spPr bwMode="auto">
            <a:xfrm>
              <a:off x="3280" y="2834"/>
              <a:ext cx="28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рас.</a:t>
              </a:r>
              <a:endParaRPr lang="ru-RU">
                <a:cs typeface="Arial" charset="0"/>
              </a:endParaRPr>
            </a:p>
          </p:txBody>
        </p:sp>
        <p:sp>
          <p:nvSpPr>
            <p:cNvPr id="14385" name="Rectangle 49"/>
            <p:cNvSpPr>
              <a:spLocks noChangeArrowheads="1"/>
            </p:cNvSpPr>
            <p:nvPr/>
          </p:nvSpPr>
          <p:spPr bwMode="auto">
            <a:xfrm>
              <a:off x="3495" y="2834"/>
              <a:ext cx="16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ru</a:t>
              </a:r>
              <a:endParaRPr lang="ru-RU">
                <a:cs typeface="Arial" charset="0"/>
              </a:endParaRPr>
            </a:p>
          </p:txBody>
        </p:sp>
        <p:sp>
          <p:nvSpPr>
            <p:cNvPr id="14386" name="Rectangle 50"/>
            <p:cNvSpPr>
              <a:spLocks noChangeArrowheads="1"/>
            </p:cNvSpPr>
            <p:nvPr/>
          </p:nvSpPr>
          <p:spPr bwMode="auto">
            <a:xfrm>
              <a:off x="3596" y="2876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87" name="Rectangle 51"/>
            <p:cNvSpPr>
              <a:spLocks noChangeArrowheads="1"/>
            </p:cNvSpPr>
            <p:nvPr/>
          </p:nvSpPr>
          <p:spPr bwMode="auto">
            <a:xfrm>
              <a:off x="2231" y="2967"/>
              <a:ext cx="1425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График (режим) работы:</a:t>
              </a:r>
              <a:endParaRPr lang="ru-RU">
                <a:cs typeface="Arial" charset="0"/>
              </a:endParaRPr>
            </a:p>
          </p:txBody>
        </p:sp>
        <p:sp>
          <p:nvSpPr>
            <p:cNvPr id="14388" name="Rectangle 52"/>
            <p:cNvSpPr>
              <a:spLocks noChangeArrowheads="1"/>
            </p:cNvSpPr>
            <p:nvPr/>
          </p:nvSpPr>
          <p:spPr bwMode="auto">
            <a:xfrm>
              <a:off x="3519" y="3009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89" name="Rectangle 53"/>
            <p:cNvSpPr>
              <a:spLocks noChangeArrowheads="1"/>
            </p:cNvSpPr>
            <p:nvPr/>
          </p:nvSpPr>
          <p:spPr bwMode="auto">
            <a:xfrm>
              <a:off x="1863" y="3099"/>
              <a:ext cx="807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понедельник </a:t>
              </a:r>
              <a:endParaRPr lang="ru-RU">
                <a:cs typeface="Arial" charset="0"/>
              </a:endParaRPr>
            </a:p>
          </p:txBody>
        </p:sp>
        <p:sp>
          <p:nvSpPr>
            <p:cNvPr id="14390" name="Rectangle 54"/>
            <p:cNvSpPr>
              <a:spLocks noChangeArrowheads="1"/>
            </p:cNvSpPr>
            <p:nvPr/>
          </p:nvSpPr>
          <p:spPr bwMode="auto">
            <a:xfrm>
              <a:off x="2570" y="3099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391" name="Rectangle 55"/>
            <p:cNvSpPr>
              <a:spLocks noChangeArrowheads="1"/>
            </p:cNvSpPr>
            <p:nvPr/>
          </p:nvSpPr>
          <p:spPr bwMode="auto">
            <a:xfrm>
              <a:off x="2634" y="3099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92" name="Rectangle 56"/>
            <p:cNvSpPr>
              <a:spLocks noChangeArrowheads="1"/>
            </p:cNvSpPr>
            <p:nvPr/>
          </p:nvSpPr>
          <p:spPr bwMode="auto">
            <a:xfrm>
              <a:off x="2665" y="3099"/>
              <a:ext cx="54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пятница </a:t>
              </a:r>
              <a:endParaRPr lang="ru-RU">
                <a:cs typeface="Arial" charset="0"/>
              </a:endParaRPr>
            </a:p>
          </p:txBody>
        </p:sp>
        <p:sp>
          <p:nvSpPr>
            <p:cNvPr id="14393" name="Rectangle 57"/>
            <p:cNvSpPr>
              <a:spLocks noChangeArrowheads="1"/>
            </p:cNvSpPr>
            <p:nvPr/>
          </p:nvSpPr>
          <p:spPr bwMode="auto">
            <a:xfrm>
              <a:off x="3127" y="3099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394" name="Rectangle 58"/>
            <p:cNvSpPr>
              <a:spLocks noChangeArrowheads="1"/>
            </p:cNvSpPr>
            <p:nvPr/>
          </p:nvSpPr>
          <p:spPr bwMode="auto">
            <a:xfrm>
              <a:off x="3191" y="3099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95" name="Rectangle 59"/>
            <p:cNvSpPr>
              <a:spLocks noChangeArrowheads="1"/>
            </p:cNvSpPr>
            <p:nvPr/>
          </p:nvSpPr>
          <p:spPr bwMode="auto">
            <a:xfrm>
              <a:off x="3222" y="3099"/>
              <a:ext cx="3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8.00 </a:t>
              </a:r>
              <a:endParaRPr lang="ru-RU">
                <a:cs typeface="Arial" charset="0"/>
              </a:endParaRPr>
            </a:p>
          </p:txBody>
        </p:sp>
        <p:sp>
          <p:nvSpPr>
            <p:cNvPr id="14396" name="Rectangle 60"/>
            <p:cNvSpPr>
              <a:spLocks noChangeArrowheads="1"/>
            </p:cNvSpPr>
            <p:nvPr/>
          </p:nvSpPr>
          <p:spPr bwMode="auto">
            <a:xfrm>
              <a:off x="3475" y="3099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397" name="Rectangle 61"/>
            <p:cNvSpPr>
              <a:spLocks noChangeArrowheads="1"/>
            </p:cNvSpPr>
            <p:nvPr/>
          </p:nvSpPr>
          <p:spPr bwMode="auto">
            <a:xfrm>
              <a:off x="3538" y="3099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398" name="Rectangle 62"/>
            <p:cNvSpPr>
              <a:spLocks noChangeArrowheads="1"/>
            </p:cNvSpPr>
            <p:nvPr/>
          </p:nvSpPr>
          <p:spPr bwMode="auto">
            <a:xfrm>
              <a:off x="3569" y="3099"/>
              <a:ext cx="4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17.00; </a:t>
              </a:r>
              <a:endParaRPr lang="ru-RU">
                <a:cs typeface="Arial" charset="0"/>
              </a:endParaRPr>
            </a:p>
          </p:txBody>
        </p:sp>
        <p:sp>
          <p:nvSpPr>
            <p:cNvPr id="14399" name="Rectangle 63"/>
            <p:cNvSpPr>
              <a:spLocks noChangeArrowheads="1"/>
            </p:cNvSpPr>
            <p:nvPr/>
          </p:nvSpPr>
          <p:spPr bwMode="auto">
            <a:xfrm>
              <a:off x="3917" y="3141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00" name="Rectangle 64"/>
            <p:cNvSpPr>
              <a:spLocks noChangeArrowheads="1"/>
            </p:cNvSpPr>
            <p:nvPr/>
          </p:nvSpPr>
          <p:spPr bwMode="auto">
            <a:xfrm>
              <a:off x="1893" y="3232"/>
              <a:ext cx="133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предпраздничные дни </a:t>
              </a:r>
              <a:endParaRPr lang="ru-RU">
                <a:cs typeface="Arial" charset="0"/>
              </a:endParaRPr>
            </a:p>
          </p:txBody>
        </p:sp>
        <p:sp>
          <p:nvSpPr>
            <p:cNvPr id="14401" name="Rectangle 65"/>
            <p:cNvSpPr>
              <a:spLocks noChangeArrowheads="1"/>
            </p:cNvSpPr>
            <p:nvPr/>
          </p:nvSpPr>
          <p:spPr bwMode="auto">
            <a:xfrm>
              <a:off x="3096" y="3232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402" name="Rectangle 66"/>
            <p:cNvSpPr>
              <a:spLocks noChangeArrowheads="1"/>
            </p:cNvSpPr>
            <p:nvPr/>
          </p:nvSpPr>
          <p:spPr bwMode="auto">
            <a:xfrm>
              <a:off x="3160" y="3232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03" name="Rectangle 67"/>
            <p:cNvSpPr>
              <a:spLocks noChangeArrowheads="1"/>
            </p:cNvSpPr>
            <p:nvPr/>
          </p:nvSpPr>
          <p:spPr bwMode="auto">
            <a:xfrm>
              <a:off x="3191" y="3232"/>
              <a:ext cx="3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8.00 </a:t>
              </a:r>
              <a:endParaRPr lang="ru-RU">
                <a:cs typeface="Arial" charset="0"/>
              </a:endParaRPr>
            </a:p>
          </p:txBody>
        </p:sp>
        <p:sp>
          <p:nvSpPr>
            <p:cNvPr id="14404" name="Rectangle 68"/>
            <p:cNvSpPr>
              <a:spLocks noChangeArrowheads="1"/>
            </p:cNvSpPr>
            <p:nvPr/>
          </p:nvSpPr>
          <p:spPr bwMode="auto">
            <a:xfrm>
              <a:off x="3444" y="3232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405" name="Rectangle 69"/>
            <p:cNvSpPr>
              <a:spLocks noChangeArrowheads="1"/>
            </p:cNvSpPr>
            <p:nvPr/>
          </p:nvSpPr>
          <p:spPr bwMode="auto">
            <a:xfrm>
              <a:off x="3508" y="3232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06" name="Rectangle 70"/>
            <p:cNvSpPr>
              <a:spLocks noChangeArrowheads="1"/>
            </p:cNvSpPr>
            <p:nvPr/>
          </p:nvSpPr>
          <p:spPr bwMode="auto">
            <a:xfrm>
              <a:off x="3539" y="3232"/>
              <a:ext cx="4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16.00; </a:t>
              </a:r>
              <a:endParaRPr lang="ru-RU">
                <a:cs typeface="Arial" charset="0"/>
              </a:endParaRPr>
            </a:p>
          </p:txBody>
        </p:sp>
        <p:sp>
          <p:nvSpPr>
            <p:cNvPr id="14407" name="Rectangle 71"/>
            <p:cNvSpPr>
              <a:spLocks noChangeArrowheads="1"/>
            </p:cNvSpPr>
            <p:nvPr/>
          </p:nvSpPr>
          <p:spPr bwMode="auto">
            <a:xfrm>
              <a:off x="3887" y="3274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08" name="Rectangle 72"/>
            <p:cNvSpPr>
              <a:spLocks noChangeArrowheads="1"/>
            </p:cNvSpPr>
            <p:nvPr/>
          </p:nvSpPr>
          <p:spPr bwMode="auto">
            <a:xfrm>
              <a:off x="1813" y="3365"/>
              <a:ext cx="1364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суббота и воскресенье </a:t>
              </a:r>
              <a:endParaRPr lang="ru-RU">
                <a:cs typeface="Arial" charset="0"/>
              </a:endParaRPr>
            </a:p>
          </p:txBody>
        </p:sp>
        <p:sp>
          <p:nvSpPr>
            <p:cNvPr id="14409" name="Rectangle 73"/>
            <p:cNvSpPr>
              <a:spLocks noChangeArrowheads="1"/>
            </p:cNvSpPr>
            <p:nvPr/>
          </p:nvSpPr>
          <p:spPr bwMode="auto">
            <a:xfrm>
              <a:off x="3053" y="3365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410" name="Rectangle 74"/>
            <p:cNvSpPr>
              <a:spLocks noChangeArrowheads="1"/>
            </p:cNvSpPr>
            <p:nvPr/>
          </p:nvSpPr>
          <p:spPr bwMode="auto">
            <a:xfrm>
              <a:off x="3115" y="3365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11" name="Rectangle 75"/>
            <p:cNvSpPr>
              <a:spLocks noChangeArrowheads="1"/>
            </p:cNvSpPr>
            <p:nvPr/>
          </p:nvSpPr>
          <p:spPr bwMode="auto">
            <a:xfrm>
              <a:off x="3148" y="3365"/>
              <a:ext cx="887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выходные дни;</a:t>
              </a:r>
              <a:endParaRPr lang="ru-RU">
                <a:cs typeface="Arial" charset="0"/>
              </a:endParaRPr>
            </a:p>
          </p:txBody>
        </p:sp>
        <p:sp>
          <p:nvSpPr>
            <p:cNvPr id="14412" name="Rectangle 76"/>
            <p:cNvSpPr>
              <a:spLocks noChangeArrowheads="1"/>
            </p:cNvSpPr>
            <p:nvPr/>
          </p:nvSpPr>
          <p:spPr bwMode="auto">
            <a:xfrm>
              <a:off x="3935" y="3407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13" name="Rectangle 77"/>
            <p:cNvSpPr>
              <a:spLocks noChangeArrowheads="1"/>
            </p:cNvSpPr>
            <p:nvPr/>
          </p:nvSpPr>
          <p:spPr bwMode="auto">
            <a:xfrm>
              <a:off x="2220" y="3497"/>
              <a:ext cx="56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перерыв </a:t>
              </a:r>
              <a:endParaRPr lang="ru-RU">
                <a:cs typeface="Arial" charset="0"/>
              </a:endParaRPr>
            </a:p>
          </p:txBody>
        </p:sp>
        <p:sp>
          <p:nvSpPr>
            <p:cNvPr id="14414" name="Rectangle 78"/>
            <p:cNvSpPr>
              <a:spLocks noChangeArrowheads="1"/>
            </p:cNvSpPr>
            <p:nvPr/>
          </p:nvSpPr>
          <p:spPr bwMode="auto">
            <a:xfrm>
              <a:off x="2708" y="3497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415" name="Rectangle 79"/>
            <p:cNvSpPr>
              <a:spLocks noChangeArrowheads="1"/>
            </p:cNvSpPr>
            <p:nvPr/>
          </p:nvSpPr>
          <p:spPr bwMode="auto">
            <a:xfrm>
              <a:off x="2771" y="3497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16" name="Rectangle 80"/>
            <p:cNvSpPr>
              <a:spLocks noChangeArrowheads="1"/>
            </p:cNvSpPr>
            <p:nvPr/>
          </p:nvSpPr>
          <p:spPr bwMode="auto">
            <a:xfrm>
              <a:off x="2802" y="3497"/>
              <a:ext cx="388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12.00 </a:t>
              </a:r>
              <a:endParaRPr lang="ru-RU">
                <a:cs typeface="Arial" charset="0"/>
              </a:endParaRPr>
            </a:p>
          </p:txBody>
        </p:sp>
        <p:sp>
          <p:nvSpPr>
            <p:cNvPr id="14417" name="Rectangle 81"/>
            <p:cNvSpPr>
              <a:spLocks noChangeArrowheads="1"/>
            </p:cNvSpPr>
            <p:nvPr/>
          </p:nvSpPr>
          <p:spPr bwMode="auto">
            <a:xfrm>
              <a:off x="3119" y="3497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–</a:t>
              </a:r>
              <a:endParaRPr lang="ru-RU">
                <a:cs typeface="Arial" charset="0"/>
              </a:endParaRPr>
            </a:p>
          </p:txBody>
        </p:sp>
        <p:sp>
          <p:nvSpPr>
            <p:cNvPr id="14418" name="Rectangle 82"/>
            <p:cNvSpPr>
              <a:spLocks noChangeArrowheads="1"/>
            </p:cNvSpPr>
            <p:nvPr/>
          </p:nvSpPr>
          <p:spPr bwMode="auto">
            <a:xfrm>
              <a:off x="3182" y="3497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19" name="Rectangle 83"/>
            <p:cNvSpPr>
              <a:spLocks noChangeArrowheads="1"/>
            </p:cNvSpPr>
            <p:nvPr/>
          </p:nvSpPr>
          <p:spPr bwMode="auto">
            <a:xfrm>
              <a:off x="3213" y="3497"/>
              <a:ext cx="4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13.00. </a:t>
              </a:r>
              <a:endParaRPr lang="ru-RU">
                <a:cs typeface="Arial" charset="0"/>
              </a:endParaRPr>
            </a:p>
          </p:txBody>
        </p:sp>
        <p:sp>
          <p:nvSpPr>
            <p:cNvPr id="14420" name="Rectangle 84"/>
            <p:cNvSpPr>
              <a:spLocks noChangeArrowheads="1"/>
            </p:cNvSpPr>
            <p:nvPr/>
          </p:nvSpPr>
          <p:spPr bwMode="auto">
            <a:xfrm>
              <a:off x="3561" y="3539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21" name="Rectangle 85"/>
            <p:cNvSpPr>
              <a:spLocks noChangeArrowheads="1"/>
            </p:cNvSpPr>
            <p:nvPr/>
          </p:nvSpPr>
          <p:spPr bwMode="auto">
            <a:xfrm>
              <a:off x="1551" y="3630"/>
              <a:ext cx="9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График приема: </a:t>
              </a:r>
              <a:endParaRPr lang="ru-RU">
                <a:cs typeface="Arial" charset="0"/>
              </a:endParaRPr>
            </a:p>
          </p:txBody>
        </p:sp>
        <p:sp>
          <p:nvSpPr>
            <p:cNvPr id="14422" name="Rectangle 86"/>
            <p:cNvSpPr>
              <a:spLocks noChangeArrowheads="1"/>
            </p:cNvSpPr>
            <p:nvPr/>
          </p:nvSpPr>
          <p:spPr bwMode="auto">
            <a:xfrm>
              <a:off x="2428" y="3630"/>
              <a:ext cx="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14423" name="Rectangle 87"/>
            <p:cNvSpPr>
              <a:spLocks noChangeArrowheads="1"/>
            </p:cNvSpPr>
            <p:nvPr/>
          </p:nvSpPr>
          <p:spPr bwMode="auto">
            <a:xfrm>
              <a:off x="3212" y="3630"/>
              <a:ext cx="8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  <p:sp>
          <p:nvSpPr>
            <p:cNvPr id="14424" name="Rectangle 88"/>
            <p:cNvSpPr>
              <a:spLocks noChangeArrowheads="1"/>
            </p:cNvSpPr>
            <p:nvPr/>
          </p:nvSpPr>
          <p:spPr bwMode="auto">
            <a:xfrm>
              <a:off x="2406" y="3623"/>
              <a:ext cx="1620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с 07.00</a:t>
              </a:r>
              <a:endParaRPr lang="ru-RU">
                <a:cs typeface="Arial" charset="0"/>
              </a:endParaRPr>
            </a:p>
          </p:txBody>
        </p:sp>
        <p:sp>
          <p:nvSpPr>
            <p:cNvPr id="14425" name="Rectangle 90"/>
            <p:cNvSpPr>
              <a:spLocks noChangeArrowheads="1"/>
            </p:cNvSpPr>
            <p:nvPr/>
          </p:nvSpPr>
          <p:spPr bwMode="auto">
            <a:xfrm>
              <a:off x="2856" y="3623"/>
              <a:ext cx="1213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 до </a:t>
              </a:r>
              <a:endParaRPr lang="ru-RU">
                <a:cs typeface="Arial" charset="0"/>
              </a:endParaRPr>
            </a:p>
          </p:txBody>
        </p:sp>
        <p:sp>
          <p:nvSpPr>
            <p:cNvPr id="14426" name="Rectangle 91"/>
            <p:cNvSpPr>
              <a:spLocks noChangeArrowheads="1"/>
            </p:cNvSpPr>
            <p:nvPr/>
          </p:nvSpPr>
          <p:spPr bwMode="auto">
            <a:xfrm>
              <a:off x="3081" y="3786"/>
              <a:ext cx="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14427" name="Rectangle 92"/>
            <p:cNvSpPr>
              <a:spLocks noChangeArrowheads="1"/>
            </p:cNvSpPr>
            <p:nvPr/>
          </p:nvSpPr>
          <p:spPr bwMode="auto">
            <a:xfrm>
              <a:off x="2705" y="3736"/>
              <a:ext cx="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14428" name="Rectangle 93"/>
            <p:cNvSpPr>
              <a:spLocks noChangeArrowheads="1"/>
            </p:cNvSpPr>
            <p:nvPr/>
          </p:nvSpPr>
          <p:spPr bwMode="auto">
            <a:xfrm>
              <a:off x="3171" y="3623"/>
              <a:ext cx="945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sz="1400">
                  <a:solidFill>
                    <a:srgbClr val="000000"/>
                  </a:solidFill>
                  <a:cs typeface="Arial" charset="0"/>
                </a:rPr>
                <a:t>10.00 часов ежедневно  понедельник выходной</a:t>
              </a:r>
              <a:endParaRPr lang="ru-RU">
                <a:cs typeface="Arial" charset="0"/>
              </a:endParaRPr>
            </a:p>
          </p:txBody>
        </p:sp>
        <p:sp>
          <p:nvSpPr>
            <p:cNvPr id="14429" name="Rectangle 94"/>
            <p:cNvSpPr>
              <a:spLocks noChangeArrowheads="1"/>
            </p:cNvSpPr>
            <p:nvPr/>
          </p:nvSpPr>
          <p:spPr bwMode="auto">
            <a:xfrm>
              <a:off x="3262" y="3778"/>
              <a:ext cx="4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>
                <a:cs typeface="Arial" charset="0"/>
              </a:endParaRPr>
            </a:p>
          </p:txBody>
        </p:sp>
      </p:grpSp>
      <p:pic>
        <p:nvPicPr>
          <p:cNvPr id="14339" name="Picture 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925" y="188913"/>
            <a:ext cx="7851775" cy="116998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1299</TotalTime>
  <Words>497</Words>
  <Application>Microsoft Office PowerPoint</Application>
  <PresentationFormat>Экран (4:3)</PresentationFormat>
  <Paragraphs>184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Воздушный поток</vt:lpstr>
      <vt:lpstr>Лист Microsoft Office Excel 97-2003</vt:lpstr>
      <vt:lpstr> Администрация Пролетарского сельского поселения Орловского района </vt:lpstr>
      <vt:lpstr>Основные направления бюджетной и налоговой политики Пролетарского сельского поселения Орловского района на        2025-2027 годы</vt:lpstr>
      <vt:lpstr>Основные характеристики бюджета Пролетарского сельского поселения Орловского района   на 2025-2027 годы</vt:lpstr>
      <vt:lpstr>Структура налоговых и неналоговых доходов бюджета ПРОЛЕТАРСКОГО СЕЛЬСКОГО ПОСЕЛЕНИЯ Орловского района  в 2025  году</vt:lpstr>
      <vt:lpstr>Безвозмездные поступления из областного бюджета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Пользователь</cp:lastModifiedBy>
  <cp:revision>106</cp:revision>
  <dcterms:created xsi:type="dcterms:W3CDTF">2018-11-09T14:42:42Z</dcterms:created>
  <dcterms:modified xsi:type="dcterms:W3CDTF">2024-12-06T07:53:14Z</dcterms:modified>
</cp:coreProperties>
</file>