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09" r:id="rId1"/>
  </p:sldMasterIdLst>
  <p:notesMasterIdLst>
    <p:notesMasterId r:id="rId12"/>
  </p:notesMasterIdLst>
  <p:sldIdLst>
    <p:sldId id="359" r:id="rId2"/>
    <p:sldId id="396" r:id="rId3"/>
    <p:sldId id="395" r:id="rId4"/>
    <p:sldId id="326" r:id="rId5"/>
    <p:sldId id="398" r:id="rId6"/>
    <p:sldId id="382" r:id="rId7"/>
    <p:sldId id="363" r:id="rId8"/>
    <p:sldId id="377" r:id="rId9"/>
    <p:sldId id="378" r:id="rId10"/>
    <p:sldId id="376" r:id="rId11"/>
  </p:sldIdLst>
  <p:sldSz cx="9144000" cy="6858000" type="screen4x3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FFFF"/>
    <a:srgbClr val="3F8345"/>
    <a:srgbClr val="CC97D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0449" autoAdjust="0"/>
    <p:restoredTop sz="86437" autoAdjust="0"/>
  </p:normalViewPr>
  <p:slideViewPr>
    <p:cSldViewPr>
      <p:cViewPr varScale="1">
        <p:scale>
          <a:sx n="84" d="100"/>
          <a:sy n="84" d="100"/>
        </p:scale>
        <p:origin x="-24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3972" y="-102"/>
      </p:cViewPr>
      <p:guideLst>
        <p:guide orient="horz" pos="3110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C4B869B-4F84-4AC5-8399-6C0BE5ECABC5}" type="datetimeFigureOut">
              <a:rPr lang="ru-RU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3045BB0-01DD-4830-82FD-9B32B3CDB6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042365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045BB0-01DD-4830-82FD-9B32B3CDB639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863415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57FE46-7EB8-462C-8F25-23CA8E0B69AD}" type="datetimeFigureOut">
              <a:rPr lang="ru-RU" smtClean="0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50A024-A2E9-4BAF-9BB1-C25BC23921A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5BEE2C-C457-4EBD-9C5F-1D1F3FE568B7}" type="datetimeFigureOut">
              <a:rPr lang="ru-RU" smtClean="0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BB1E9C-347F-41A1-91DD-7FC8906CE0C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0F5FA9-E82B-4FBF-BA56-910997CB2B7E}" type="datetimeFigureOut">
              <a:rPr lang="ru-RU" smtClean="0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AC6148-AB49-4A87-BDB8-99E37877C68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3A12E34-D052-4FA4-9999-A767413AA171}" type="datetimeFigureOut">
              <a:rPr lang="ru-RU" smtClean="0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BEDFE7-A21A-4904-BDC4-6253BBE28B9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EEC18F-B946-40BC-B13B-B3222D25087F}" type="datetimeFigureOut">
              <a:rPr lang="ru-RU" smtClean="0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FDB4EE-9C2E-4447-B286-41FABDEF8F0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BD9A9C-94B2-4A82-BFD1-9BA11D81EA84}" type="datetimeFigureOut">
              <a:rPr lang="ru-RU" smtClean="0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C22580-CE96-41C6-BA4C-9B53B4E1E42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BB994A-5755-483D-9606-92E0D49337DD}" type="datetimeFigureOut">
              <a:rPr lang="ru-RU" smtClean="0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719385-1F9D-48D5-A23E-CBD201B3326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55770B-A818-4AF5-8CD9-F19DD8CB8B0A}" type="datetimeFigureOut">
              <a:rPr lang="ru-RU" smtClean="0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F9323F-A522-42BE-938F-7B28F867A25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F8550A3-2BE6-4EE9-BD4B-879929354504}" type="datetimeFigureOut">
              <a:rPr lang="ru-RU" smtClean="0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BAABB7-C734-49C5-85A0-41E64B26057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C46621-C929-4DFE-8083-A1AAD9E35773}" type="datetimeFigureOut">
              <a:rPr lang="ru-RU" smtClean="0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8CFCEF5-0FF5-4155-BEF9-0A97376DF7E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2DDAFE-8E2E-4CA5-BDD1-5E566AB903BB}" type="datetimeFigureOut">
              <a:rPr lang="ru-RU" smtClean="0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39D887-5170-4924-A10B-B8513D6BC46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1726143-5C2F-4CFA-85F2-404228279763}" type="datetimeFigureOut">
              <a:rPr lang="ru-RU" smtClean="0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65928DC-46A5-4265-AC5A-118E9D8065A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10" r:id="rId1"/>
    <p:sldLayoutId id="2147484611" r:id="rId2"/>
    <p:sldLayoutId id="2147484612" r:id="rId3"/>
    <p:sldLayoutId id="2147484613" r:id="rId4"/>
    <p:sldLayoutId id="2147484614" r:id="rId5"/>
    <p:sldLayoutId id="2147484615" r:id="rId6"/>
    <p:sldLayoutId id="2147484616" r:id="rId7"/>
    <p:sldLayoutId id="2147484617" r:id="rId8"/>
    <p:sldLayoutId id="2147484618" r:id="rId9"/>
    <p:sldLayoutId id="2147484619" r:id="rId10"/>
    <p:sldLayoutId id="2147484620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audio" Target="../media/audio11.wav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722313" y="548681"/>
            <a:ext cx="7772400" cy="504055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ru-RU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Администрация ПРОЛЕТАРСКОГО сельского поселения</a:t>
            </a:r>
            <a:endParaRPr lang="ru-RU" sz="2400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800" dirty="0" smtClean="0"/>
              <a:t>,</a:t>
            </a:r>
            <a:endParaRPr lang="ru-RU" sz="8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7143776"/>
            <a:ext cx="8501122" cy="4571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rgbClr val="7030A0"/>
              </a:solidFill>
            </a:endParaRPr>
          </a:p>
        </p:txBody>
      </p:sp>
      <p:sp>
        <p:nvSpPr>
          <p:cNvPr id="184322" name="AutoShape 2" descr="Картинки по запросу администрация орловского района ростовской област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1913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15616" y="2413338"/>
            <a:ext cx="72008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БЮДЖЕТ ДЛЯ ГРАЖДАН</a:t>
            </a:r>
          </a:p>
          <a:p>
            <a:pPr algn="ctr"/>
            <a:endParaRPr lang="ru-RU" sz="28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проекту бюджета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Пролетарского сельского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поселения Орловского района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 2024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год и на плановый период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2026 годов</a:t>
            </a:r>
          </a:p>
          <a:p>
            <a:pPr algn="ctr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:blinds dir="vert"/>
        <p:sndAc>
          <p:stSnd>
            <p:snd r:embed="rId4" name="coin.wav"/>
          </p:stSnd>
        </p:sndAc>
      </p:transition>
    </mc:Choice>
    <mc:Fallback>
      <p:transition spd="slow">
        <p:blinds dir="vert"/>
        <p:sndAc>
          <p:stSnd>
            <p:snd r:embed="rId3" name="coin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3000"/>
                <a:satMod val="110000"/>
              </a:schemeClr>
              <a:schemeClr val="bg2">
                <a:tint val="60000"/>
                <a:satMod val="425000"/>
              </a:schemeClr>
            </a:duotone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0397" y="3140968"/>
            <a:ext cx="7812359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Глава </a:t>
            </a:r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Администрации </a:t>
            </a:r>
            <a:r>
              <a:rPr lang="ru-RU" sz="2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Пролетарскогосельского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поселения</a:t>
            </a:r>
          </a:p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Лопатин </a:t>
            </a:r>
            <a:r>
              <a:rPr lang="ru-RU" sz="20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0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орис Геннадьевич </a:t>
            </a:r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Тел.(факс) : (86375)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45-7-19</a:t>
            </a:r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sp29314@donрас.ru</a:t>
            </a:r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График (режим) работы:</a:t>
            </a:r>
          </a:p>
          <a:p>
            <a:pPr algn="ctr"/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понедельник – пятница – 8.00 – 17.00; </a:t>
            </a:r>
          </a:p>
          <a:p>
            <a:pPr algn="ctr"/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предпраздничные дни – 8.00 – 16.00; </a:t>
            </a:r>
          </a:p>
          <a:p>
            <a:pPr algn="ctr"/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суббота и воскресенье – выходные дни;</a:t>
            </a:r>
          </a:p>
          <a:p>
            <a:pPr algn="ctr"/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перерыв – 12.00 – 13.00. </a:t>
            </a:r>
          </a:p>
          <a:p>
            <a:pPr algn="ctr"/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График приема: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вторник пятница с 08.30 </a:t>
            </a:r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09.30 </a:t>
            </a:r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часов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268760"/>
            <a:ext cx="806967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Администрация Пролетарского </a:t>
            </a:r>
            <a:r>
              <a:rPr lang="ru-RU" sz="1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сельского поселения</a:t>
            </a:r>
          </a:p>
          <a:p>
            <a:pPr algn="ctr"/>
            <a:endParaRPr lang="ru-RU" sz="16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347524, </a:t>
            </a:r>
            <a:r>
              <a:rPr lang="ru-RU" sz="1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Ростовская область, п. </a:t>
            </a:r>
            <a:r>
              <a:rPr lang="ru-RU" sz="1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Пролетарский, </a:t>
            </a:r>
            <a:r>
              <a:rPr lang="ru-RU" sz="1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ул. </a:t>
            </a:r>
            <a:r>
              <a:rPr lang="ru-RU" sz="1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Школьная, 19</a:t>
            </a:r>
            <a:endParaRPr lang="ru-RU" sz="1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404664"/>
            <a:ext cx="76328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Контактная информация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755576" y="260648"/>
            <a:ext cx="8059738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Этапы составления и утверждения </a:t>
            </a:r>
            <a:br>
              <a:rPr kumimoji="0" lang="ru-RU" alt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kumimoji="0" lang="ru-RU" alt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бюджета сельского поселения</a:t>
            </a:r>
            <a:r>
              <a:rPr kumimoji="0" lang="ru-RU" altLang="ru-RU" sz="4200" b="0" i="0" u="none" strike="noStrike" kern="0" cap="none" spc="0" normalizeH="0" baseline="0" noProof="0" dirty="0" smtClean="0">
                <a:ln>
                  <a:noFill/>
                </a:ln>
                <a:solidFill>
                  <a:srgbClr val="330033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/>
            </a:r>
            <a:br>
              <a:rPr kumimoji="0" lang="ru-RU" altLang="ru-RU" sz="4200" b="0" i="0" u="none" strike="noStrike" kern="0" cap="none" spc="0" normalizeH="0" baseline="0" noProof="0" dirty="0" smtClean="0">
                <a:ln>
                  <a:noFill/>
                </a:ln>
                <a:solidFill>
                  <a:srgbClr val="330033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endParaRPr kumimoji="0" lang="ru-RU" altLang="ru-RU" sz="2000" b="0" i="0" u="none" strike="noStrike" kern="0" cap="none" spc="0" normalizeH="0" baseline="0" noProof="0" dirty="0" smtClean="0">
              <a:ln>
                <a:noFill/>
              </a:ln>
              <a:solidFill>
                <a:srgbClr val="330033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16484" y="1242888"/>
            <a:ext cx="1957536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Составление проекта бюджета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444776" y="1314896"/>
            <a:ext cx="2016224" cy="12961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Рассмотрение проекта бюджета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593780" y="1359520"/>
            <a:ext cx="2088232" cy="12515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Утверждение проекта бюджета</a:t>
            </a:r>
          </a:p>
        </p:txBody>
      </p:sp>
      <p:sp>
        <p:nvSpPr>
          <p:cNvPr id="9" name="Прямоугольник с двумя вырезанными противолежащими углами 8"/>
          <p:cNvSpPr/>
          <p:nvPr/>
        </p:nvSpPr>
        <p:spPr>
          <a:xfrm>
            <a:off x="316484" y="2755056"/>
            <a:ext cx="2383308" cy="3770288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bg1"/>
                </a:solidFill>
              </a:rPr>
              <a:t>Работа по составлению проекта бюджета сельского поселения начинается за несколько месяцев до начала очередного финансового года. Администрация </a:t>
            </a:r>
            <a:r>
              <a:rPr lang="ru-RU" sz="1100" dirty="0" smtClean="0">
                <a:solidFill>
                  <a:schemeClr val="bg1"/>
                </a:solidFill>
              </a:rPr>
              <a:t>Пролетарского </a:t>
            </a:r>
            <a:r>
              <a:rPr lang="ru-RU" sz="1100" dirty="0">
                <a:solidFill>
                  <a:schemeClr val="bg1"/>
                </a:solidFill>
              </a:rPr>
              <a:t>сельского поселения утверждает перечень мероприятий по разработке проекта бюджета, определяет ответственных исполнителей и сроки исполнения. Непосредственное составление проекта бюджета осуществляет сектор экономики и финансов Администрации </a:t>
            </a:r>
            <a:r>
              <a:rPr lang="ru-RU" sz="1100" dirty="0" smtClean="0">
                <a:solidFill>
                  <a:schemeClr val="bg1"/>
                </a:solidFill>
              </a:rPr>
              <a:t>Пролетарского  </a:t>
            </a:r>
            <a:r>
              <a:rPr lang="ru-RU" sz="1100" dirty="0">
                <a:solidFill>
                  <a:schemeClr val="bg1"/>
                </a:solidFill>
              </a:rPr>
              <a:t>сельского поселения. </a:t>
            </a:r>
          </a:p>
        </p:txBody>
      </p:sp>
      <p:sp>
        <p:nvSpPr>
          <p:cNvPr id="10" name="Прямоугольник с двумя вырезанными противолежащими углами 9"/>
          <p:cNvSpPr/>
          <p:nvPr/>
        </p:nvSpPr>
        <p:spPr>
          <a:xfrm>
            <a:off x="3131840" y="2755056"/>
            <a:ext cx="3240360" cy="3770288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bg1"/>
                </a:solidFill>
              </a:rPr>
              <a:t>Сформированный проект бюджета сельского поселения </a:t>
            </a:r>
            <a:r>
              <a:rPr lang="ru-RU" sz="1100" dirty="0" smtClean="0">
                <a:solidFill>
                  <a:schemeClr val="bg1"/>
                </a:solidFill>
              </a:rPr>
              <a:t>Глава Администрации сельского </a:t>
            </a:r>
            <a:r>
              <a:rPr lang="ru-RU" sz="1100" dirty="0">
                <a:solidFill>
                  <a:schemeClr val="bg1"/>
                </a:solidFill>
              </a:rPr>
              <a:t>поселения вносит на рассмотрение Собрания депутатов сельского поселения не позднее 15 ноября текущего </a:t>
            </a:r>
            <a:r>
              <a:rPr lang="ru-RU" sz="1100" dirty="0" smtClean="0">
                <a:solidFill>
                  <a:schemeClr val="bg1"/>
                </a:solidFill>
              </a:rPr>
              <a:t>года. По </a:t>
            </a:r>
            <a:r>
              <a:rPr lang="ru-RU" sz="1100" dirty="0">
                <a:solidFill>
                  <a:schemeClr val="bg1"/>
                </a:solidFill>
              </a:rPr>
              <a:t>проекту бюджета поселения проводятся публичные слушания. Для этого проект бюджета размещается на официальном сайте сельского поселения в сети «Интернет». В слушаниях участвуют граждане, проживающие в сельском поселении  и обладающие активным избирательным правом, а также представители организаций, осуществляющих деятельность на территории сельского поселения. </a:t>
            </a:r>
          </a:p>
          <a:p>
            <a:pPr algn="ctr"/>
            <a:r>
              <a:rPr lang="ru-RU" sz="1100" dirty="0">
                <a:solidFill>
                  <a:schemeClr val="bg1"/>
                </a:solidFill>
              </a:rPr>
              <a:t>Собрание депутатов сельского поселения рассматривает проект решения о бюджете в одном чтении.</a:t>
            </a:r>
          </a:p>
        </p:txBody>
      </p:sp>
      <p:sp>
        <p:nvSpPr>
          <p:cNvPr id="11" name="Прямоугольник с двумя вырезанными противолежащими углами 10"/>
          <p:cNvSpPr/>
          <p:nvPr/>
        </p:nvSpPr>
        <p:spPr>
          <a:xfrm>
            <a:off x="6660232" y="2755056"/>
            <a:ext cx="2232247" cy="3770288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bg1"/>
                </a:solidFill>
              </a:rPr>
              <a:t>Проект бюджета сельского поселения утверждается Собранием депутатов </a:t>
            </a:r>
            <a:r>
              <a:rPr lang="ru-RU" sz="1100" dirty="0" smtClean="0">
                <a:solidFill>
                  <a:schemeClr val="bg1"/>
                </a:solidFill>
              </a:rPr>
              <a:t>Пролетарского  </a:t>
            </a:r>
            <a:r>
              <a:rPr lang="ru-RU" sz="1100" dirty="0">
                <a:solidFill>
                  <a:schemeClr val="bg1"/>
                </a:solidFill>
              </a:rPr>
              <a:t>сельского поселения в форме </a:t>
            </a:r>
            <a:r>
              <a:rPr lang="ru-RU" sz="1100" dirty="0" smtClean="0">
                <a:solidFill>
                  <a:schemeClr val="bg1"/>
                </a:solidFill>
              </a:rPr>
              <a:t>решения </a:t>
            </a:r>
            <a:r>
              <a:rPr lang="ru-RU" sz="1100" dirty="0">
                <a:solidFill>
                  <a:schemeClr val="bg1"/>
                </a:solidFill>
              </a:rPr>
              <a:t>о бюджете сельского поселения. </a:t>
            </a:r>
            <a:r>
              <a:rPr lang="ru-RU" sz="1100" dirty="0" smtClean="0">
                <a:solidFill>
                  <a:schemeClr val="bg1"/>
                </a:solidFill>
              </a:rPr>
              <a:t>Принятое </a:t>
            </a:r>
            <a:r>
              <a:rPr lang="ru-RU" sz="1100" dirty="0">
                <a:solidFill>
                  <a:schemeClr val="bg1"/>
                </a:solidFill>
              </a:rPr>
              <a:t>Собранием депутатов </a:t>
            </a:r>
            <a:r>
              <a:rPr lang="ru-RU" sz="1100" dirty="0" smtClean="0">
                <a:solidFill>
                  <a:schemeClr val="bg1"/>
                </a:solidFill>
              </a:rPr>
              <a:t>решение </a:t>
            </a:r>
            <a:r>
              <a:rPr lang="ru-RU" sz="1100" dirty="0">
                <a:solidFill>
                  <a:schemeClr val="bg1"/>
                </a:solidFill>
              </a:rPr>
              <a:t>о бюджете сельского поселения подлежит обнародованию путем </a:t>
            </a:r>
            <a:r>
              <a:rPr lang="ru-RU" sz="1100" dirty="0" smtClean="0">
                <a:solidFill>
                  <a:schemeClr val="bg1"/>
                </a:solidFill>
              </a:rPr>
              <a:t>размещения </a:t>
            </a:r>
            <a:r>
              <a:rPr lang="ru-RU" sz="1100" dirty="0">
                <a:solidFill>
                  <a:schemeClr val="bg1"/>
                </a:solidFill>
              </a:rPr>
              <a:t>на официальном сайте сельского поселения в сети «Интернет».</a:t>
            </a:r>
          </a:p>
        </p:txBody>
      </p:sp>
    </p:spTree>
    <p:extLst>
      <p:ext uri="{BB962C8B-B14F-4D97-AF65-F5344CB8AC3E}">
        <p14:creationId xmlns="" xmlns:p14="http://schemas.microsoft.com/office/powerpoint/2010/main" val="63535171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922114"/>
          </a:xfrm>
        </p:spPr>
        <p:txBody>
          <a:bodyPr>
            <a:noAutofit/>
          </a:bodyPr>
          <a:lstStyle/>
          <a:p>
            <a:pPr algn="ctr"/>
            <a:r>
              <a:rPr lang="ru-RU" sz="2400" dirty="0"/>
              <a:t>Документы, на основании которых составляется проект бюджета сельского поселения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483768" y="1628800"/>
            <a:ext cx="61926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i="1" dirty="0">
                <a:solidFill>
                  <a:srgbClr val="7030A0"/>
                </a:solidFill>
              </a:rPr>
              <a:t>Послание Президента Российской Федерации Федеральному Собранию Российской Федерации, определяющее бюджетную политику (требования к бюджетной политике) в Российской Федерации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483768" y="2690917"/>
            <a:ext cx="61206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i="1" dirty="0" smtClean="0">
                <a:solidFill>
                  <a:srgbClr val="7030A0"/>
                </a:solidFill>
              </a:rPr>
              <a:t>Прогноз </a:t>
            </a:r>
            <a:r>
              <a:rPr lang="ru-RU" sz="1400" i="1" dirty="0">
                <a:solidFill>
                  <a:srgbClr val="7030A0"/>
                </a:solidFill>
              </a:rPr>
              <a:t>социально-экономического развития </a:t>
            </a:r>
            <a:r>
              <a:rPr lang="ru-RU" sz="1400" i="1" dirty="0" smtClean="0">
                <a:solidFill>
                  <a:srgbClr val="7030A0"/>
                </a:solidFill>
              </a:rPr>
              <a:t>Пролетарского </a:t>
            </a:r>
            <a:r>
              <a:rPr lang="ru-RU" sz="1400" i="1" dirty="0">
                <a:solidFill>
                  <a:srgbClr val="7030A0"/>
                </a:solidFill>
              </a:rPr>
              <a:t>сельского поселения на 2024-2026 годы, </a:t>
            </a:r>
            <a:r>
              <a:rPr lang="ru-RU" sz="1400" i="1" dirty="0" smtClean="0">
                <a:solidFill>
                  <a:srgbClr val="7030A0"/>
                </a:solidFill>
              </a:rPr>
              <a:t>утвержденный </a:t>
            </a:r>
            <a:r>
              <a:rPr lang="ru-RU" sz="1400" i="1" dirty="0">
                <a:solidFill>
                  <a:srgbClr val="7030A0"/>
                </a:solidFill>
              </a:rPr>
              <a:t>распоряжением Администрации </a:t>
            </a:r>
            <a:r>
              <a:rPr lang="ru-RU" sz="1400" i="1" dirty="0" smtClean="0">
                <a:solidFill>
                  <a:srgbClr val="7030A0"/>
                </a:solidFill>
              </a:rPr>
              <a:t>Пролетарского </a:t>
            </a:r>
            <a:r>
              <a:rPr lang="ru-RU" sz="1400" i="1" dirty="0">
                <a:solidFill>
                  <a:srgbClr val="7030A0"/>
                </a:solidFill>
              </a:rPr>
              <a:t>сельского поселения от </a:t>
            </a:r>
            <a:r>
              <a:rPr lang="ru-RU" sz="1400" i="1" dirty="0" smtClean="0">
                <a:solidFill>
                  <a:srgbClr val="7030A0"/>
                </a:solidFill>
              </a:rPr>
              <a:t>01.09.2023 </a:t>
            </a:r>
            <a:r>
              <a:rPr lang="ru-RU" sz="1400" i="1" dirty="0">
                <a:solidFill>
                  <a:srgbClr val="7030A0"/>
                </a:solidFill>
              </a:rPr>
              <a:t>года № </a:t>
            </a:r>
            <a:r>
              <a:rPr lang="ru-RU" sz="1400" i="1" dirty="0" smtClean="0">
                <a:solidFill>
                  <a:srgbClr val="7030A0"/>
                </a:solidFill>
              </a:rPr>
              <a:t>49</a:t>
            </a:r>
            <a:endParaRPr lang="ru-RU" sz="1400" i="1" dirty="0">
              <a:solidFill>
                <a:srgbClr val="7030A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483768" y="3645024"/>
            <a:ext cx="61206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i="1" dirty="0" smtClean="0">
                <a:solidFill>
                  <a:srgbClr val="7030A0"/>
                </a:solidFill>
              </a:rPr>
              <a:t>Основные направления </a:t>
            </a:r>
            <a:r>
              <a:rPr lang="ru-RU" sz="1400" i="1" dirty="0">
                <a:solidFill>
                  <a:srgbClr val="7030A0"/>
                </a:solidFill>
              </a:rPr>
              <a:t>бюджетной и налоговой политики </a:t>
            </a:r>
            <a:r>
              <a:rPr lang="ru-RU" sz="1400" i="1" dirty="0" smtClean="0">
                <a:solidFill>
                  <a:srgbClr val="7030A0"/>
                </a:solidFill>
              </a:rPr>
              <a:t>Пролетарского </a:t>
            </a:r>
            <a:r>
              <a:rPr lang="ru-RU" sz="1400" i="1" dirty="0">
                <a:solidFill>
                  <a:srgbClr val="7030A0"/>
                </a:solidFill>
              </a:rPr>
              <a:t>сельского поселения на 2024 и на плановый период 2025 и 2026 годов, </a:t>
            </a:r>
            <a:r>
              <a:rPr lang="ru-RU" sz="1400" i="1" dirty="0" smtClean="0">
                <a:solidFill>
                  <a:srgbClr val="7030A0"/>
                </a:solidFill>
              </a:rPr>
              <a:t>утвержденные постановлением </a:t>
            </a:r>
            <a:r>
              <a:rPr lang="ru-RU" sz="1400" i="1" dirty="0">
                <a:solidFill>
                  <a:srgbClr val="7030A0"/>
                </a:solidFill>
              </a:rPr>
              <a:t>Администрации </a:t>
            </a:r>
            <a:r>
              <a:rPr lang="ru-RU" sz="1400" i="1" dirty="0" smtClean="0">
                <a:solidFill>
                  <a:srgbClr val="7030A0"/>
                </a:solidFill>
              </a:rPr>
              <a:t>Пролетарского </a:t>
            </a:r>
            <a:r>
              <a:rPr lang="ru-RU" sz="1400" i="1" dirty="0">
                <a:solidFill>
                  <a:srgbClr val="7030A0"/>
                </a:solidFill>
              </a:rPr>
              <a:t>сельского поселения от </a:t>
            </a:r>
            <a:r>
              <a:rPr lang="ru-RU" sz="1400" i="1" dirty="0" smtClean="0">
                <a:solidFill>
                  <a:srgbClr val="7030A0"/>
                </a:solidFill>
              </a:rPr>
              <a:t>25.10.2023 № 149</a:t>
            </a:r>
            <a:endParaRPr lang="ru-RU" sz="1400" i="1" dirty="0">
              <a:solidFill>
                <a:srgbClr val="7030A0"/>
              </a:solidFill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395536" y="1988840"/>
            <a:ext cx="1728192" cy="33123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483768" y="4599131"/>
            <a:ext cx="61926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i="1" dirty="0">
                <a:solidFill>
                  <a:srgbClr val="7030A0"/>
                </a:solidFill>
              </a:rPr>
              <a:t>Муниципальные программы </a:t>
            </a:r>
            <a:r>
              <a:rPr lang="ru-RU" sz="1400" i="1" dirty="0" smtClean="0">
                <a:solidFill>
                  <a:srgbClr val="7030A0"/>
                </a:solidFill>
              </a:rPr>
              <a:t>Пролетарского сельского поселения</a:t>
            </a:r>
            <a:endParaRPr lang="ru-RU" sz="1400" i="1" dirty="0">
              <a:solidFill>
                <a:srgbClr val="7030A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3393226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5"/>
          <p:cNvSpPr>
            <a:spLocks noGrp="1"/>
          </p:cNvSpPr>
          <p:nvPr>
            <p:ph type="title"/>
          </p:nvPr>
        </p:nvSpPr>
        <p:spPr>
          <a:xfrm>
            <a:off x="421481" y="476672"/>
            <a:ext cx="8229600" cy="1008112"/>
          </a:xfrm>
          <a:noFill/>
          <a:ln>
            <a:noFill/>
          </a:ln>
          <a:effectLst/>
          <a:scene3d>
            <a:camera prst="orthographicFront"/>
            <a:lightRig rig="balanced" dir="tr"/>
          </a:scene3d>
          <a:sp3d prstMaterial="matte">
            <a:bevelT w="19050" h="381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dirty="0">
                <a:ln w="11430"/>
                <a:solidFill>
                  <a:srgbClr val="FF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Основные направления бюджетной и налоговой политики на </a:t>
            </a:r>
            <a:r>
              <a:rPr lang="ru-RU" sz="2400" dirty="0" smtClean="0">
                <a:ln w="11430"/>
                <a:solidFill>
                  <a:srgbClr val="FF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2024 </a:t>
            </a:r>
            <a:r>
              <a:rPr lang="ru-RU" sz="2400" dirty="0">
                <a:ln w="11430"/>
                <a:solidFill>
                  <a:srgbClr val="FF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– </a:t>
            </a:r>
            <a:r>
              <a:rPr lang="ru-RU" sz="2400" dirty="0" smtClean="0">
                <a:ln w="11430"/>
                <a:solidFill>
                  <a:srgbClr val="FF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2026 </a:t>
            </a:r>
            <a:r>
              <a:rPr lang="ru-RU" sz="2400" dirty="0">
                <a:ln w="11430"/>
                <a:solidFill>
                  <a:srgbClr val="FF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годы</a:t>
            </a:r>
            <a:endParaRPr lang="ru-RU" sz="2400" dirty="0" smtClean="0">
              <a:ln w="11430"/>
              <a:solidFill>
                <a:srgbClr val="FFFF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83971" name="Oval 5"/>
          <p:cNvSpPr>
            <a:spLocks noChangeArrowheads="1"/>
          </p:cNvSpPr>
          <p:nvPr/>
        </p:nvSpPr>
        <p:spPr bwMode="auto">
          <a:xfrm>
            <a:off x="285720" y="1772816"/>
            <a:ext cx="8358246" cy="142876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spcBef>
                <a:spcPts val="528"/>
              </a:spcBef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effectLst>
                  <a:outerShdw blurRad="38100" dist="38100" dir="2700000" algn="tl" rotWithShape="0">
                    <a:srgbClr val="FFFFFF"/>
                  </a:outerShdw>
                </a:effectLst>
                <a:latin typeface="Arial"/>
              </a:rPr>
              <a:t>Обеспечение сбалансированности и устойчивости бюджетной </a:t>
            </a:r>
            <a:r>
              <a:rPr lang="ru-RU" dirty="0" smtClean="0">
                <a:solidFill>
                  <a:srgbClr val="000000"/>
                </a:solidFill>
                <a:effectLst>
                  <a:outerShdw blurRad="38100" dist="38100" dir="2700000" algn="tl" rotWithShape="0">
                    <a:srgbClr val="FFFFFF"/>
                  </a:outerShdw>
                </a:effectLst>
                <a:latin typeface="Arial"/>
              </a:rPr>
              <a:t>системы</a:t>
            </a:r>
            <a:endParaRPr lang="ru-RU" dirty="0">
              <a:latin typeface="Arial"/>
            </a:endParaRPr>
          </a:p>
        </p:txBody>
      </p:sp>
      <p:sp>
        <p:nvSpPr>
          <p:cNvPr id="83972" name="Oval 5"/>
          <p:cNvSpPr>
            <a:spLocks noChangeArrowheads="1"/>
          </p:cNvSpPr>
          <p:nvPr/>
        </p:nvSpPr>
        <p:spPr bwMode="auto">
          <a:xfrm flipV="1">
            <a:off x="398105" y="3429000"/>
            <a:ext cx="8286808" cy="135732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10800000" wrap="none" anchor="ctr"/>
          <a:lstStyle/>
          <a:p>
            <a:pPr algn="just"/>
            <a:r>
              <a:rPr lang="ru-RU" dirty="0">
                <a:solidFill>
                  <a:srgbClr val="3F8345"/>
                </a:solidFill>
                <a:latin typeface="Arial" pitchFamily="34" charset="0"/>
                <a:cs typeface="Arial" pitchFamily="34" charset="0"/>
              </a:rPr>
              <a:t>Повышение </a:t>
            </a:r>
            <a:r>
              <a:rPr lang="ru-RU" dirty="0" smtClean="0">
                <a:solidFill>
                  <a:srgbClr val="3F8345"/>
                </a:solidFill>
                <a:latin typeface="Arial" pitchFamily="34" charset="0"/>
                <a:cs typeface="Arial" pitchFamily="34" charset="0"/>
              </a:rPr>
              <a:t>эффективности </a:t>
            </a:r>
            <a:r>
              <a:rPr lang="ru-RU" dirty="0">
                <a:solidFill>
                  <a:srgbClr val="3F8345"/>
                </a:solidFill>
                <a:latin typeface="Arial" pitchFamily="34" charset="0"/>
                <a:cs typeface="Arial" pitchFamily="34" charset="0"/>
              </a:rPr>
              <a:t>бюджетных расходов, </a:t>
            </a:r>
            <a:r>
              <a:rPr lang="ru-RU" dirty="0" smtClean="0">
                <a:solidFill>
                  <a:srgbClr val="3F8345"/>
                </a:solidFill>
                <a:latin typeface="Arial" pitchFamily="34" charset="0"/>
                <a:cs typeface="Arial" pitchFamily="34" charset="0"/>
              </a:rPr>
              <a:t>достижение </a:t>
            </a:r>
          </a:p>
          <a:p>
            <a:pPr algn="just"/>
            <a:r>
              <a:rPr lang="ru-RU" dirty="0" smtClean="0">
                <a:solidFill>
                  <a:srgbClr val="3F8345"/>
                </a:solidFill>
                <a:latin typeface="Arial" pitchFamily="34" charset="0"/>
                <a:cs typeface="Arial" pitchFamily="34" charset="0"/>
              </a:rPr>
              <a:t>установленных </a:t>
            </a:r>
            <a:r>
              <a:rPr lang="ru-RU" dirty="0">
                <a:solidFill>
                  <a:srgbClr val="3F8345"/>
                </a:solidFill>
                <a:latin typeface="Arial" pitchFamily="34" charset="0"/>
                <a:cs typeface="Arial" pitchFamily="34" charset="0"/>
              </a:rPr>
              <a:t>показателей</a:t>
            </a:r>
          </a:p>
        </p:txBody>
      </p:sp>
      <p:sp>
        <p:nvSpPr>
          <p:cNvPr id="83973" name="Oval 5"/>
          <p:cNvSpPr>
            <a:spLocks noChangeArrowheads="1"/>
          </p:cNvSpPr>
          <p:nvPr/>
        </p:nvSpPr>
        <p:spPr bwMode="auto">
          <a:xfrm flipV="1">
            <a:off x="364798" y="5013176"/>
            <a:ext cx="8320115" cy="1214446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10800000" wrap="none" anchor="ctr"/>
          <a:lstStyle/>
          <a:p>
            <a:pPr algn="ctr"/>
            <a:r>
              <a:rPr lang="ru-RU" dirty="0">
                <a:latin typeface="Arial" pitchFamily="34" charset="0"/>
                <a:cs typeface="Arial" pitchFamily="34" charset="0"/>
              </a:rPr>
              <a:t>Обеспечение прозрачности и открытости бюджетного процесса для граждан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920880" cy="8640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Основные цели и задачи бюджетной и налоговой политики на 2024 – 2026 годы</a:t>
            </a:r>
            <a:endParaRPr lang="ru-RU" sz="240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268760"/>
            <a:ext cx="7992888" cy="3672408"/>
          </a:xfrm>
        </p:spPr>
        <p:txBody>
          <a:bodyPr lIns="0" tIns="0" rIns="0" bIns="0" anchor="ctr">
            <a:normAutofit fontScale="47500" lnSpcReduction="20000"/>
          </a:bodyPr>
          <a:lstStyle/>
          <a:p>
            <a:pPr marL="0" indent="355600" algn="just">
              <a:spcAft>
                <a:spcPts val="0"/>
              </a:spcAft>
            </a:pPr>
            <a:r>
              <a:rPr lang="ru-RU" sz="2400" b="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Основные </a:t>
            </a:r>
            <a:r>
              <a:rPr lang="ru-RU" sz="2400" b="0" dirty="0">
                <a:solidFill>
                  <a:srgbClr val="000000"/>
                </a:solidFill>
                <a:latin typeface="Times New Roman"/>
                <a:ea typeface="Times New Roman"/>
              </a:rPr>
              <a:t>направления бюджетной политики на 2024 – 2026 годы сконцентрированы в первую очередь на реализации задач, поставленных Президентом Российской Федерации, Губернатором Ростовской области и Главой Администрации </a:t>
            </a:r>
            <a:r>
              <a:rPr lang="ru-RU" sz="2400" b="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Пролетарского </a:t>
            </a:r>
            <a:r>
              <a:rPr lang="ru-RU" sz="2400" b="0" dirty="0">
                <a:solidFill>
                  <a:srgbClr val="000000"/>
                </a:solidFill>
                <a:latin typeface="Times New Roman"/>
                <a:ea typeface="Times New Roman"/>
              </a:rPr>
              <a:t>сельского поселения. </a:t>
            </a:r>
            <a:endParaRPr lang="ru-RU" sz="1400" b="0" dirty="0">
              <a:latin typeface="Times New Roman"/>
              <a:ea typeface="Times New Roman"/>
            </a:endParaRPr>
          </a:p>
          <a:p>
            <a:pPr marL="0" indent="355600" algn="just">
              <a:spcAft>
                <a:spcPts val="0"/>
              </a:spcAft>
            </a:pPr>
            <a:r>
              <a:rPr lang="ru-RU" sz="2400" b="0" dirty="0">
                <a:solidFill>
                  <a:srgbClr val="000000"/>
                </a:solidFill>
                <a:latin typeface="Times New Roman"/>
                <a:ea typeface="Times New Roman"/>
              </a:rPr>
              <a:t>Безусловным приоритетом является достижение целей национального развития, выполнение социальных обязательств, повышение уровня жизни граждан. Во исполнение поручений Послания Президента Российской Федерации запланировано увеличение заработной платы работникам бюджетной сферы в связи с увеличением минимального размера оплаты труда с</a:t>
            </a:r>
            <a:r>
              <a:rPr lang="ru-RU" sz="1400" b="0" dirty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r>
              <a:rPr lang="ru-RU" sz="2400" b="0" dirty="0">
                <a:solidFill>
                  <a:srgbClr val="000000"/>
                </a:solidFill>
                <a:latin typeface="Times New Roman"/>
                <a:ea typeface="Times New Roman"/>
              </a:rPr>
              <a:t>1 января 2024 г. до 19 242 рублей и</a:t>
            </a:r>
            <a:r>
              <a:rPr lang="ru-RU" sz="1400" b="0" dirty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r>
              <a:rPr lang="ru-RU" sz="2400" b="0" dirty="0">
                <a:solidFill>
                  <a:srgbClr val="000000"/>
                </a:solidFill>
                <a:latin typeface="Times New Roman"/>
                <a:ea typeface="Times New Roman"/>
              </a:rPr>
              <a:t>необходимостью доведения уровня заработной платы работников бюджетного сектора до средней заработной платы по экономике региона.</a:t>
            </a:r>
            <a:endParaRPr lang="ru-RU" sz="1400" b="0" dirty="0">
              <a:latin typeface="Times New Roman"/>
              <a:ea typeface="Times New Roman"/>
            </a:endParaRPr>
          </a:p>
          <a:p>
            <a:pPr marL="0" indent="355600" algn="just">
              <a:spcAft>
                <a:spcPts val="0"/>
              </a:spcAft>
            </a:pPr>
            <a:r>
              <a:rPr lang="ru-RU" sz="2400" b="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Инновации </a:t>
            </a:r>
            <a:r>
              <a:rPr lang="ru-RU" sz="2400" b="0" dirty="0">
                <a:solidFill>
                  <a:srgbClr val="000000"/>
                </a:solidFill>
                <a:latin typeface="Times New Roman"/>
                <a:ea typeface="Times New Roman"/>
              </a:rPr>
              <a:t>и технологическое развитие будут применяться для</a:t>
            </a:r>
            <a:r>
              <a:rPr lang="ru-RU" sz="1400" b="0" dirty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r>
              <a:rPr lang="ru-RU" sz="2400" b="0" dirty="0">
                <a:solidFill>
                  <a:srgbClr val="000000"/>
                </a:solidFill>
                <a:latin typeface="Times New Roman"/>
                <a:ea typeface="Times New Roman"/>
              </a:rPr>
              <a:t>успешного внедрения новых технологий, что способствует росту экономики поселения, повышению уровня жизни населения и созданию благоприятного инвестиционного климата.</a:t>
            </a:r>
            <a:endParaRPr lang="ru-RU" sz="1400" b="0" dirty="0">
              <a:latin typeface="Times New Roman"/>
              <a:ea typeface="Times New Roman"/>
            </a:endParaRPr>
          </a:p>
          <a:p>
            <a:pPr marL="0" indent="355600" algn="just">
              <a:lnSpc>
                <a:spcPct val="97000"/>
              </a:lnSpc>
              <a:spcAft>
                <a:spcPts val="0"/>
              </a:spcAft>
            </a:pPr>
            <a:r>
              <a:rPr lang="ru-RU" sz="2400" b="0" dirty="0">
                <a:latin typeface="Times New Roman"/>
                <a:ea typeface="Times New Roman"/>
              </a:rPr>
              <a:t>Параметры бюджета </a:t>
            </a:r>
            <a:r>
              <a:rPr lang="ru-RU" sz="2400" b="0" dirty="0" smtClean="0">
                <a:latin typeface="Times New Roman"/>
                <a:ea typeface="Times New Roman"/>
              </a:rPr>
              <a:t>Пролетарского </a:t>
            </a:r>
            <a:r>
              <a:rPr lang="ru-RU" sz="2400" b="0" dirty="0">
                <a:latin typeface="Times New Roman"/>
                <a:ea typeface="Times New Roman"/>
              </a:rPr>
              <a:t>сельского поселения на 2024 год и на плановый период 2025 и 2026 годов сформированы на основе прогноза социально-экономического развития Орловского сельского поселения на 2024 – 2026 годы с учетом предусмотренных основных показателей развития экономики.</a:t>
            </a:r>
            <a:endParaRPr lang="ru-RU" sz="1400" b="0" dirty="0">
              <a:latin typeface="Times New Roman"/>
              <a:ea typeface="Times New Roman"/>
            </a:endParaRPr>
          </a:p>
          <a:p>
            <a:pPr marL="0" indent="355600" algn="just">
              <a:spcAft>
                <a:spcPts val="0"/>
              </a:spcAft>
            </a:pPr>
            <a:r>
              <a:rPr lang="ru-RU" sz="2400" b="0" dirty="0">
                <a:solidFill>
                  <a:srgbClr val="000000"/>
                </a:solidFill>
                <a:latin typeface="Times New Roman"/>
                <a:ea typeface="Times New Roman"/>
              </a:rPr>
              <a:t>В целях соблюдения финансовой дисциплины бюджетные проектировки планируются с учетом выполнения обязательств, предусмотренных соглашениями о мерах по социально-экономическому развитию и оздоровлению муниципальных финансов </a:t>
            </a:r>
            <a:r>
              <a:rPr lang="ru-RU" sz="2400" b="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Пролетарского </a:t>
            </a:r>
            <a:r>
              <a:rPr lang="ru-RU" sz="2400" b="0" dirty="0">
                <a:solidFill>
                  <a:srgbClr val="000000"/>
                </a:solidFill>
                <a:latin typeface="Times New Roman"/>
                <a:ea typeface="Times New Roman"/>
              </a:rPr>
              <a:t>сельского поселения.</a:t>
            </a:r>
            <a:endParaRPr lang="ru-RU" sz="1400" b="0" dirty="0">
              <a:latin typeface="Times New Roman"/>
              <a:ea typeface="Times New Roman"/>
            </a:endParaRPr>
          </a:p>
          <a:p>
            <a:pPr marL="0" indent="355600" algn="just">
              <a:spcAft>
                <a:spcPts val="0"/>
              </a:spcAft>
            </a:pPr>
            <a:r>
              <a:rPr lang="ru-RU" sz="2400" b="0" dirty="0">
                <a:solidFill>
                  <a:srgbClr val="000000"/>
                </a:solidFill>
                <a:latin typeface="Times New Roman"/>
                <a:ea typeface="Times New Roman"/>
              </a:rPr>
              <a:t>Продолжится соблюдение требований бюджетного законодательства, предельного уровня муниципального долга и бюджетного дефицита, недопущение образования кредиторской задолженности.</a:t>
            </a:r>
            <a:endParaRPr lang="ru-RU" sz="1400" b="0" dirty="0">
              <a:latin typeface="Times New Roman"/>
              <a:ea typeface="Times New Roman"/>
            </a:endParaRPr>
          </a:p>
          <a:p>
            <a:pPr marL="0" indent="355600" algn="just">
              <a:lnSpc>
                <a:spcPct val="97000"/>
              </a:lnSpc>
              <a:spcAft>
                <a:spcPts val="0"/>
              </a:spcAft>
            </a:pPr>
            <a:r>
              <a:rPr lang="ru-RU" sz="2400" b="0" dirty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23290315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5"/>
          <p:cNvSpPr>
            <a:spLocks noGrp="1"/>
          </p:cNvSpPr>
          <p:nvPr>
            <p:ph type="title"/>
          </p:nvPr>
        </p:nvSpPr>
        <p:spPr>
          <a:xfrm>
            <a:off x="875606" y="188640"/>
            <a:ext cx="7467600" cy="1143000"/>
          </a:xfrm>
        </p:spPr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332656"/>
            <a:ext cx="6597352" cy="537240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2800" b="1" dirty="0">
                <a:solidFill>
                  <a:srgbClr val="7030A0"/>
                </a:solidFill>
                <a:latin typeface="Times New Roman" pitchFamily="18" charset="0"/>
              </a:rPr>
              <a:t>Сбалансированность бюджета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537704" y="2348880"/>
            <a:ext cx="4143404" cy="57150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11560" y="1196752"/>
            <a:ext cx="7704856" cy="432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Расходы бюджета сопоставляются с доходами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2348880"/>
            <a:ext cx="1224136" cy="327542"/>
          </a:xfrm>
          <a:prstGeom prst="rect">
            <a:avLst/>
          </a:prstGeom>
          <a:solidFill>
            <a:srgbClr val="CC97D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FF"/>
                </a:solidFill>
              </a:rPr>
              <a:t>Доходы</a:t>
            </a:r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79712" y="2307090"/>
            <a:ext cx="2616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-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203222" y="2327985"/>
            <a:ext cx="1424910" cy="327542"/>
          </a:xfrm>
          <a:prstGeom prst="rect">
            <a:avLst/>
          </a:prstGeom>
          <a:solidFill>
            <a:srgbClr val="CC97D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FF"/>
                </a:solidFill>
              </a:rPr>
              <a:t>Расходы</a:t>
            </a:r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823559" y="2307090"/>
            <a:ext cx="2318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=</a:t>
            </a:r>
            <a:endParaRPr lang="ru-RU" dirty="0"/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4139952" y="2019036"/>
            <a:ext cx="1584176" cy="1199456"/>
          </a:xfrm>
          <a:prstGeom prst="flowChartProcess">
            <a:avLst/>
          </a:prstGeom>
          <a:solidFill>
            <a:srgbClr val="CC97D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FF"/>
                </a:solidFill>
              </a:rPr>
              <a:t>Дефицит (-) или Профицит (+)</a:t>
            </a:r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14" name="Двойная стрелка влево/вправо 13"/>
          <p:cNvSpPr/>
          <p:nvPr/>
        </p:nvSpPr>
        <p:spPr>
          <a:xfrm>
            <a:off x="5738768" y="2039932"/>
            <a:ext cx="1008112" cy="288053"/>
          </a:xfrm>
          <a:prstGeom prst="left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Двойная стрелка влево/вправо 14"/>
          <p:cNvSpPr/>
          <p:nvPr/>
        </p:nvSpPr>
        <p:spPr>
          <a:xfrm>
            <a:off x="5724128" y="2660779"/>
            <a:ext cx="1008112" cy="285751"/>
          </a:xfrm>
          <a:prstGeom prst="left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Блок-схема: процесс 15"/>
          <p:cNvSpPr/>
          <p:nvPr/>
        </p:nvSpPr>
        <p:spPr>
          <a:xfrm>
            <a:off x="6824401" y="1759496"/>
            <a:ext cx="1635308" cy="699164"/>
          </a:xfrm>
          <a:prstGeom prst="flowChartProcess">
            <a:avLst/>
          </a:prstGeom>
          <a:solidFill>
            <a:srgbClr val="CC97D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FFFFFF"/>
                </a:solidFill>
              </a:rPr>
              <a:t>Расходы больше доходов</a:t>
            </a:r>
            <a:endParaRPr lang="ru-RU" sz="1400" dirty="0">
              <a:solidFill>
                <a:srgbClr val="FFFFFF"/>
              </a:solidFill>
            </a:endParaRPr>
          </a:p>
        </p:txBody>
      </p:sp>
      <p:sp>
        <p:nvSpPr>
          <p:cNvPr id="17" name="Блок-схема: процесс 16"/>
          <p:cNvSpPr/>
          <p:nvPr/>
        </p:nvSpPr>
        <p:spPr>
          <a:xfrm>
            <a:off x="6824401" y="2655527"/>
            <a:ext cx="1635308" cy="680570"/>
          </a:xfrm>
          <a:prstGeom prst="flowChartProcess">
            <a:avLst/>
          </a:prstGeom>
          <a:solidFill>
            <a:srgbClr val="CC97D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FFFFFF"/>
                </a:solidFill>
              </a:rPr>
              <a:t>Доходы больше расходов</a:t>
            </a:r>
            <a:endParaRPr lang="ru-RU" sz="1400" dirty="0">
              <a:solidFill>
                <a:srgbClr val="FFFFFF"/>
              </a:solidFill>
            </a:endParaRPr>
          </a:p>
        </p:txBody>
      </p:sp>
      <p:sp>
        <p:nvSpPr>
          <p:cNvPr id="19" name="TextBox 8"/>
          <p:cNvSpPr txBox="1">
            <a:spLocks noChangeArrowheads="1"/>
          </p:cNvSpPr>
          <p:nvPr/>
        </p:nvSpPr>
        <p:spPr bwMode="auto">
          <a:xfrm>
            <a:off x="5003800" y="2033588"/>
            <a:ext cx="3603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11560" y="3079993"/>
            <a:ext cx="97372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224644" y="3832106"/>
            <a:ext cx="218711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/>
              <a:t>        2024 год</a:t>
            </a:r>
          </a:p>
          <a:p>
            <a:pPr algn="ctr"/>
            <a:endParaRPr lang="ru-RU" sz="1400" dirty="0"/>
          </a:p>
          <a:p>
            <a:pPr algn="ctr"/>
            <a:endParaRPr lang="ru-RU" sz="1400" dirty="0"/>
          </a:p>
          <a:p>
            <a:pPr algn="ctr"/>
            <a:endParaRPr lang="ru-RU" sz="1400" dirty="0"/>
          </a:p>
          <a:p>
            <a:pPr algn="ctr"/>
            <a:endParaRPr lang="ru-RU" sz="1400" dirty="0" smtClean="0"/>
          </a:p>
          <a:p>
            <a:pPr algn="ctr"/>
            <a:endParaRPr lang="ru-RU" sz="1400" dirty="0"/>
          </a:p>
          <a:p>
            <a:pPr algn="ctr"/>
            <a:endParaRPr lang="ru-RU" sz="1400" dirty="0" smtClean="0"/>
          </a:p>
          <a:p>
            <a:pPr algn="ctr"/>
            <a:r>
              <a:rPr lang="ru-RU" sz="1400" dirty="0" smtClean="0"/>
              <a:t>      Дефицит</a:t>
            </a:r>
            <a:endParaRPr lang="ru-RU" sz="1400" dirty="0"/>
          </a:p>
          <a:p>
            <a:pPr algn="ctr"/>
            <a:r>
              <a:rPr lang="ru-RU" sz="1400" dirty="0" smtClean="0"/>
              <a:t>     (</a:t>
            </a:r>
            <a:r>
              <a:rPr lang="ru-RU" sz="1400" dirty="0"/>
              <a:t>профицит) </a:t>
            </a:r>
          </a:p>
          <a:p>
            <a:pPr algn="ctr"/>
            <a:r>
              <a:rPr lang="ru-RU" sz="1400" dirty="0" smtClean="0"/>
              <a:t>     0,0</a:t>
            </a:r>
            <a:endParaRPr lang="ru-RU" sz="14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2903401" y="3865612"/>
            <a:ext cx="230400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/>
              <a:t>              2025 год</a:t>
            </a:r>
          </a:p>
          <a:p>
            <a:pPr algn="ctr"/>
            <a:endParaRPr lang="ru-RU" sz="1400" dirty="0"/>
          </a:p>
          <a:p>
            <a:pPr algn="ctr"/>
            <a:endParaRPr lang="ru-RU" sz="1400" dirty="0"/>
          </a:p>
          <a:p>
            <a:pPr algn="ctr"/>
            <a:endParaRPr lang="ru-RU" sz="1400" dirty="0"/>
          </a:p>
          <a:p>
            <a:pPr algn="ctr"/>
            <a:endParaRPr lang="ru-RU" sz="1400" dirty="0" smtClean="0"/>
          </a:p>
          <a:p>
            <a:pPr algn="ctr"/>
            <a:endParaRPr lang="ru-RU" sz="1400" dirty="0"/>
          </a:p>
          <a:p>
            <a:pPr algn="ctr"/>
            <a:endParaRPr lang="ru-RU" sz="1400" dirty="0" smtClean="0"/>
          </a:p>
          <a:p>
            <a:pPr algn="ctr"/>
            <a:r>
              <a:rPr lang="ru-RU" sz="1400" dirty="0" smtClean="0"/>
              <a:t>          Дефицит</a:t>
            </a:r>
            <a:endParaRPr lang="ru-RU" sz="1400" dirty="0"/>
          </a:p>
          <a:p>
            <a:pPr algn="ctr"/>
            <a:r>
              <a:rPr lang="ru-RU" sz="1400" dirty="0" smtClean="0"/>
              <a:t>         (профицит</a:t>
            </a:r>
            <a:r>
              <a:rPr lang="ru-RU" sz="1400" dirty="0"/>
              <a:t>) </a:t>
            </a:r>
          </a:p>
          <a:p>
            <a:pPr algn="ctr"/>
            <a:r>
              <a:rPr lang="ru-RU" sz="1400" dirty="0" smtClean="0"/>
              <a:t>        0,0</a:t>
            </a:r>
            <a:endParaRPr lang="ru-RU" sz="14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5724128" y="3865612"/>
            <a:ext cx="220471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/>
              <a:t>               2026 год</a:t>
            </a:r>
          </a:p>
          <a:p>
            <a:pPr algn="ctr"/>
            <a:endParaRPr lang="ru-RU" sz="1400" dirty="0"/>
          </a:p>
          <a:p>
            <a:pPr algn="ctr"/>
            <a:endParaRPr lang="ru-RU" sz="1400" dirty="0"/>
          </a:p>
          <a:p>
            <a:pPr algn="ctr"/>
            <a:endParaRPr lang="ru-RU" sz="1400" dirty="0"/>
          </a:p>
          <a:p>
            <a:pPr algn="ctr"/>
            <a:endParaRPr lang="ru-RU" sz="1400" dirty="0" smtClean="0"/>
          </a:p>
          <a:p>
            <a:pPr algn="ctr"/>
            <a:endParaRPr lang="ru-RU" sz="1400" dirty="0"/>
          </a:p>
          <a:p>
            <a:pPr algn="ctr"/>
            <a:endParaRPr lang="ru-RU" sz="1400" dirty="0" smtClean="0"/>
          </a:p>
          <a:p>
            <a:pPr algn="ctr"/>
            <a:r>
              <a:rPr lang="ru-RU" sz="1400" dirty="0" smtClean="0"/>
              <a:t>                Дефицит</a:t>
            </a:r>
            <a:endParaRPr lang="ru-RU" sz="1400" dirty="0"/>
          </a:p>
          <a:p>
            <a:pPr algn="ctr"/>
            <a:r>
              <a:rPr lang="ru-RU" sz="1400" dirty="0" smtClean="0"/>
              <a:t>                (</a:t>
            </a:r>
            <a:r>
              <a:rPr lang="ru-RU" sz="1400" dirty="0"/>
              <a:t>профицит) </a:t>
            </a:r>
          </a:p>
          <a:p>
            <a:pPr algn="ctr"/>
            <a:r>
              <a:rPr lang="ru-RU" sz="1400" dirty="0" smtClean="0"/>
              <a:t>               0,0</a:t>
            </a:r>
            <a:endParaRPr lang="ru-RU" sz="1400" dirty="0"/>
          </a:p>
        </p:txBody>
      </p:sp>
      <p:sp>
        <p:nvSpPr>
          <p:cNvPr id="24" name="Выноска со стрелкой вниз 23"/>
          <p:cNvSpPr/>
          <p:nvPr/>
        </p:nvSpPr>
        <p:spPr>
          <a:xfrm>
            <a:off x="476549" y="4184650"/>
            <a:ext cx="2016224" cy="1008112"/>
          </a:xfrm>
          <a:prstGeom prst="downArrowCallou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Доходы         Расходы </a:t>
            </a:r>
            <a:r>
              <a:rPr lang="ru-RU" sz="1400" dirty="0" smtClean="0">
                <a:solidFill>
                  <a:schemeClr val="tx1"/>
                </a:solidFill>
              </a:rPr>
              <a:t>10262,7         10262,7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26" name="Выноска со стрелкой вниз 25"/>
          <p:cNvSpPr/>
          <p:nvPr/>
        </p:nvSpPr>
        <p:spPr>
          <a:xfrm>
            <a:off x="3347864" y="4197846"/>
            <a:ext cx="2088123" cy="1008112"/>
          </a:xfrm>
          <a:prstGeom prst="downArrowCallou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Доходы         </a:t>
            </a:r>
            <a:r>
              <a:rPr lang="ru-RU" sz="1400" dirty="0" smtClean="0">
                <a:solidFill>
                  <a:schemeClr val="tx1"/>
                </a:solidFill>
              </a:rPr>
              <a:t>Расходы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9456,2         9456,2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27" name="Выноска со стрелкой вниз 26"/>
          <p:cNvSpPr/>
          <p:nvPr/>
        </p:nvSpPr>
        <p:spPr>
          <a:xfrm>
            <a:off x="6137929" y="4197846"/>
            <a:ext cx="2204714" cy="1008112"/>
          </a:xfrm>
          <a:prstGeom prst="downArrowCallou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Доходы         Расходы </a:t>
            </a:r>
            <a:r>
              <a:rPr lang="ru-RU" sz="1400" dirty="0" smtClean="0">
                <a:solidFill>
                  <a:schemeClr val="tx1"/>
                </a:solidFill>
              </a:rPr>
              <a:t>9020,7         9020,7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effectLst/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ru-RU" sz="2000" dirty="0" smtClean="0">
                <a:solidFill>
                  <a:srgbClr val="0070C0"/>
                </a:solidFill>
              </a:rPr>
              <a:t/>
            </a:r>
            <a:br>
              <a:rPr lang="ru-RU" sz="2000" dirty="0" smtClean="0">
                <a:solidFill>
                  <a:srgbClr val="0070C0"/>
                </a:solidFill>
              </a:rPr>
            </a:br>
            <a:r>
              <a:rPr lang="ru-RU" sz="2000" dirty="0" smtClean="0">
                <a:solidFill>
                  <a:srgbClr val="0070C0"/>
                </a:solidFill>
              </a:rPr>
              <a:t/>
            </a:r>
            <a:br>
              <a:rPr lang="ru-RU" sz="2000" dirty="0" smtClean="0">
                <a:solidFill>
                  <a:srgbClr val="0070C0"/>
                </a:solidFill>
              </a:rPr>
            </a:br>
            <a:r>
              <a:rPr lang="ru-RU" sz="2000" dirty="0">
                <a:solidFill>
                  <a:srgbClr val="0070C0"/>
                </a:solidFill>
              </a:rPr>
              <a:t/>
            </a:r>
            <a:br>
              <a:rPr lang="ru-RU" sz="2000" dirty="0">
                <a:solidFill>
                  <a:srgbClr val="0070C0"/>
                </a:solidFill>
              </a:rPr>
            </a:br>
            <a:r>
              <a:rPr lang="ru-RU" sz="2000" dirty="0" smtClean="0">
                <a:solidFill>
                  <a:srgbClr val="0070C0"/>
                </a:solidFill>
              </a:rPr>
              <a:t/>
            </a:r>
            <a:br>
              <a:rPr lang="ru-RU" sz="2000" dirty="0" smtClean="0">
                <a:solidFill>
                  <a:srgbClr val="0070C0"/>
                </a:solidFill>
              </a:rPr>
            </a:br>
            <a:r>
              <a:rPr lang="ru-RU" sz="2000" dirty="0" smtClean="0">
                <a:solidFill>
                  <a:srgbClr val="0070C0"/>
                </a:solidFill>
              </a:rPr>
              <a:t/>
            </a:r>
            <a:br>
              <a:rPr lang="ru-RU" sz="2000" dirty="0" smtClean="0">
                <a:solidFill>
                  <a:srgbClr val="0070C0"/>
                </a:solidFill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Основные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характеристики проекта бюджета Орловского сельского поселения Орловского района на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и плановый период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2026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годов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rgbClr val="92D050"/>
                </a:solidFill>
              </a:rPr>
              <a:t/>
            </a:r>
            <a:br>
              <a:rPr lang="ru-RU" sz="2000" dirty="0">
                <a:solidFill>
                  <a:srgbClr val="92D050"/>
                </a:solidFill>
              </a:rPr>
            </a:br>
            <a:r>
              <a:rPr lang="ru-RU" sz="2000" dirty="0" smtClean="0">
                <a:solidFill>
                  <a:srgbClr val="0070C0"/>
                </a:solidFill>
              </a:rPr>
              <a:t/>
            </a:r>
            <a:br>
              <a:rPr lang="ru-RU" sz="2000" dirty="0" smtClean="0">
                <a:solidFill>
                  <a:srgbClr val="0070C0"/>
                </a:solidFill>
              </a:rPr>
            </a:br>
            <a:r>
              <a:rPr lang="ru-RU" sz="2000" dirty="0">
                <a:solidFill>
                  <a:srgbClr val="0070C0"/>
                </a:solidFill>
              </a:rPr>
              <a:t/>
            </a:r>
            <a:br>
              <a:rPr lang="ru-RU" sz="2000" dirty="0">
                <a:solidFill>
                  <a:srgbClr val="0070C0"/>
                </a:solidFill>
              </a:rPr>
            </a:br>
            <a:r>
              <a:rPr lang="ru-RU" sz="2000" dirty="0" smtClean="0">
                <a:solidFill>
                  <a:srgbClr val="0070C0"/>
                </a:solidFill>
              </a:rPr>
              <a:t/>
            </a:r>
            <a:br>
              <a:rPr lang="ru-RU" sz="2000" dirty="0" smtClean="0">
                <a:solidFill>
                  <a:srgbClr val="0070C0"/>
                </a:solidFill>
              </a:rPr>
            </a:br>
            <a:r>
              <a:rPr lang="ru-RU" sz="1200" b="1" dirty="0" err="1" smtClean="0">
                <a:solidFill>
                  <a:schemeClr val="accent2">
                    <a:lumMod val="75000"/>
                  </a:schemeClr>
                </a:solidFill>
              </a:rPr>
              <a:t>тыс.рублей</a:t>
            </a:r>
            <a:r>
              <a:rPr lang="ru-RU" sz="12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1200" b="1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ru-RU" sz="1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89893090"/>
              </p:ext>
            </p:extLst>
          </p:nvPr>
        </p:nvGraphicFramePr>
        <p:xfrm>
          <a:off x="179512" y="1556792"/>
          <a:ext cx="8786872" cy="4477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6718"/>
                <a:gridCol w="1716764"/>
                <a:gridCol w="1505090"/>
                <a:gridCol w="1684150"/>
                <a:gridCol w="1684150"/>
              </a:tblGrid>
              <a:tr h="1210716">
                <a:tc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Показатели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C97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Первоначально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принятый бюджет на 2023 год от 23.12.2022 №60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97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Плановые бюджетные назначения на 2024 год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97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Плановые бюджетные назначения на 2025 год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97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Плановые бюджетные назначения на 2026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год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97DD"/>
                    </a:solidFill>
                  </a:tcPr>
                </a:tc>
              </a:tr>
              <a:tr h="809974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</a:rPr>
                        <a:t>I</a:t>
                      </a:r>
                      <a:r>
                        <a:rPr lang="ru-RU" sz="24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</a:rPr>
                        <a:t>.Доходы, всего</a:t>
                      </a:r>
                      <a:endParaRPr lang="ru-RU" sz="2400" b="1" dirty="0">
                        <a:solidFill>
                          <a:srgbClr val="7030A0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</a:rPr>
                        <a:t>7804,4</a:t>
                      </a:r>
                      <a:endParaRPr lang="ru-RU" sz="2400" b="1" dirty="0">
                        <a:solidFill>
                          <a:srgbClr val="7030A0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</a:rPr>
                        <a:t>10262,7</a:t>
                      </a:r>
                      <a:endParaRPr lang="ru-RU" sz="2400" b="1" dirty="0">
                        <a:solidFill>
                          <a:srgbClr val="7030A0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</a:rPr>
                        <a:t>9456,2</a:t>
                      </a:r>
                      <a:endParaRPr lang="ru-RU" sz="2400" b="1" dirty="0">
                        <a:solidFill>
                          <a:srgbClr val="7030A0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</a:rPr>
                        <a:t>9020,7</a:t>
                      </a:r>
                      <a:endParaRPr lang="ru-RU" sz="2400" b="1" dirty="0">
                        <a:solidFill>
                          <a:srgbClr val="7030A0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</a:tr>
              <a:tr h="809974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</a:rPr>
                        <a:t>II</a:t>
                      </a:r>
                      <a:r>
                        <a:rPr lang="ru-RU" sz="24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</a:rPr>
                        <a:t>.Расходы, расходы</a:t>
                      </a:r>
                      <a:endParaRPr lang="ru-RU" sz="2400" b="1" dirty="0">
                        <a:solidFill>
                          <a:srgbClr val="7030A0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</a:rPr>
                        <a:t>7804,4</a:t>
                      </a:r>
                      <a:endParaRPr lang="ru-RU" sz="2400" b="1" dirty="0">
                        <a:solidFill>
                          <a:srgbClr val="7030A0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</a:rPr>
                        <a:t>10262,7</a:t>
                      </a:r>
                      <a:endParaRPr lang="ru-RU" sz="2400" b="1" dirty="0">
                        <a:solidFill>
                          <a:srgbClr val="7030A0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</a:rPr>
                        <a:t>9456,2</a:t>
                      </a:r>
                      <a:endParaRPr lang="ru-RU" sz="2400" b="1" dirty="0">
                        <a:solidFill>
                          <a:srgbClr val="7030A0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</a:rPr>
                        <a:t>9020,7</a:t>
                      </a:r>
                      <a:endParaRPr lang="ru-RU" sz="2400" b="1" dirty="0">
                        <a:solidFill>
                          <a:srgbClr val="7030A0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</a:tr>
              <a:tr h="1620904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</a:rPr>
                        <a:t>III</a:t>
                      </a:r>
                      <a:r>
                        <a:rPr lang="ru-RU" sz="24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</a:rPr>
                        <a:t>.Дефицит</a:t>
                      </a:r>
                      <a:r>
                        <a:rPr lang="ru-RU" sz="2400" b="1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</a:rPr>
                        <a:t> и источники его покрытия</a:t>
                      </a:r>
                      <a:endParaRPr lang="ru-RU" sz="2400" b="1" dirty="0">
                        <a:solidFill>
                          <a:srgbClr val="7030A0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</a:rPr>
                        <a:t>0,0</a:t>
                      </a:r>
                      <a:endParaRPr lang="ru-RU" sz="2400" b="1" dirty="0">
                        <a:solidFill>
                          <a:srgbClr val="7030A0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</a:rPr>
                        <a:t>0,0</a:t>
                      </a:r>
                      <a:endParaRPr lang="ru-RU" sz="2400" b="1" dirty="0">
                        <a:solidFill>
                          <a:srgbClr val="7030A0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</a:rPr>
                        <a:t>0,0</a:t>
                      </a:r>
                      <a:endParaRPr lang="ru-RU" sz="2400" b="1" dirty="0">
                        <a:solidFill>
                          <a:srgbClr val="7030A0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</a:rPr>
                        <a:t>0,0</a:t>
                      </a:r>
                      <a:endParaRPr lang="ru-RU" sz="2400" b="1" dirty="0">
                        <a:solidFill>
                          <a:srgbClr val="7030A0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2" name="Rectangle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440160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ru-RU" sz="2700" dirty="0" smtClean="0">
                <a:solidFill>
                  <a:srgbClr val="0070C0"/>
                </a:solidFill>
              </a:rPr>
              <a:t/>
            </a:r>
            <a:br>
              <a:rPr lang="ru-RU" sz="2700" dirty="0" smtClean="0">
                <a:solidFill>
                  <a:srgbClr val="0070C0"/>
                </a:solidFill>
              </a:rPr>
            </a:br>
            <a:r>
              <a:rPr lang="ru-RU" sz="2700" dirty="0">
                <a:solidFill>
                  <a:srgbClr val="0070C0"/>
                </a:solidFill>
              </a:rPr>
              <a:t/>
            </a:r>
            <a:br>
              <a:rPr lang="ru-RU" sz="2700" dirty="0">
                <a:solidFill>
                  <a:srgbClr val="0070C0"/>
                </a:solidFill>
              </a:rPr>
            </a:br>
            <a:r>
              <a:rPr lang="ru-RU" sz="2700" dirty="0" smtClean="0">
                <a:solidFill>
                  <a:srgbClr val="0070C0"/>
                </a:solidFill>
              </a:rPr>
              <a:t/>
            </a:r>
            <a:br>
              <a:rPr lang="ru-RU" sz="2700" dirty="0" smtClean="0">
                <a:solidFill>
                  <a:srgbClr val="0070C0"/>
                </a:solidFill>
              </a:rPr>
            </a:br>
            <a:r>
              <a:rPr lang="ru-RU" sz="2700" dirty="0">
                <a:solidFill>
                  <a:srgbClr val="0070C0"/>
                </a:solidFill>
              </a:rPr>
              <a:t/>
            </a:r>
            <a:br>
              <a:rPr lang="ru-RU" sz="2700" dirty="0">
                <a:solidFill>
                  <a:srgbClr val="0070C0"/>
                </a:solidFill>
              </a:rPr>
            </a:br>
            <a:r>
              <a:rPr lang="ru-RU" sz="2700" dirty="0" smtClean="0">
                <a:solidFill>
                  <a:srgbClr val="0070C0"/>
                </a:solidFill>
              </a:rPr>
              <a:t/>
            </a:r>
            <a:br>
              <a:rPr lang="ru-RU" sz="2700" dirty="0" smtClean="0">
                <a:solidFill>
                  <a:srgbClr val="0070C0"/>
                </a:solidFill>
              </a:rPr>
            </a:br>
            <a:r>
              <a:rPr lang="ru-RU" sz="2700" dirty="0">
                <a:solidFill>
                  <a:srgbClr val="0070C0"/>
                </a:solidFill>
              </a:rPr>
              <a:t/>
            </a:r>
            <a:br>
              <a:rPr lang="ru-RU" sz="2700" dirty="0">
                <a:solidFill>
                  <a:srgbClr val="0070C0"/>
                </a:solidFill>
              </a:rPr>
            </a:br>
            <a:r>
              <a:rPr lang="ru-RU" sz="2700" dirty="0" smtClean="0">
                <a:solidFill>
                  <a:srgbClr val="0070C0"/>
                </a:solidFill>
              </a:rPr>
              <a:t/>
            </a:r>
            <a:br>
              <a:rPr lang="ru-RU" sz="2700" dirty="0" smtClean="0">
                <a:solidFill>
                  <a:srgbClr val="0070C0"/>
                </a:solidFill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НАЛОГОВЫЕ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И НЕНАЛОГОВЫЕ ДОХОДЫ БЮДЖЕТА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ПрОЛЕТАРСКОГО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СЕЛЬСКОГО ПОСЕЛЕНИЯ ОРЛОВСКОГО РАЙОНА </a:t>
            </a:r>
            <a:r>
              <a:rPr lang="ru-RU" sz="2200" b="1" dirty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					</a:t>
            </a:r>
            <a:r>
              <a:rPr lang="ru-RU" sz="22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sz="22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 рублей</a:t>
            </a:r>
            <a:r>
              <a:rPr lang="ru-RU" sz="2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solidFill>
                  <a:srgbClr val="0070C0"/>
                </a:solidFill>
              </a:rPr>
              <a:t/>
            </a:r>
            <a:br>
              <a:rPr lang="ru-RU" sz="2700" b="1" dirty="0">
                <a:solidFill>
                  <a:srgbClr val="0070C0"/>
                </a:solidFill>
              </a:rPr>
            </a:br>
            <a:r>
              <a:rPr lang="ru-RU" sz="2700" b="1" dirty="0" smtClean="0">
                <a:solidFill>
                  <a:srgbClr val="0070C0"/>
                </a:solidFill>
              </a:rPr>
              <a:t/>
            </a:r>
            <a:br>
              <a:rPr lang="ru-RU" sz="2700" b="1" dirty="0" smtClean="0">
                <a:solidFill>
                  <a:srgbClr val="0070C0"/>
                </a:solidFill>
              </a:rPr>
            </a:br>
            <a:r>
              <a:rPr lang="ru-RU" sz="2700" b="1" dirty="0">
                <a:solidFill>
                  <a:srgbClr val="0070C0"/>
                </a:solidFill>
              </a:rPr>
              <a:t/>
            </a:r>
            <a:br>
              <a:rPr lang="ru-RU" sz="2700" b="1" dirty="0">
                <a:solidFill>
                  <a:srgbClr val="0070C0"/>
                </a:solidFill>
              </a:rPr>
            </a:br>
            <a:r>
              <a:rPr lang="ru-RU" sz="2700" b="1" dirty="0" smtClean="0">
                <a:solidFill>
                  <a:srgbClr val="C00000"/>
                </a:solidFill>
                <a:latin typeface="Times New Roman" pitchFamily="18" charset="0"/>
              </a:rPr>
              <a:t/>
            </a:r>
            <a:br>
              <a:rPr lang="ru-RU" sz="2700" b="1" dirty="0" smtClean="0">
                <a:solidFill>
                  <a:srgbClr val="C00000"/>
                </a:solidFill>
                <a:latin typeface="Times New Roman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</a:rPr>
            </a:br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</a:rPr>
              <a:t>                                                                                                  </a:t>
            </a:r>
            <a:endParaRPr lang="ru-RU" sz="2000" dirty="0" smtClean="0"/>
          </a:p>
        </p:txBody>
      </p:sp>
      <p:graphicFrame>
        <p:nvGraphicFramePr>
          <p:cNvPr id="3" name="Содержимое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340574765"/>
              </p:ext>
            </p:extLst>
          </p:nvPr>
        </p:nvGraphicFramePr>
        <p:xfrm>
          <a:off x="1828800" y="1335088"/>
          <a:ext cx="6488113" cy="3263900"/>
        </p:xfrm>
        <a:graphic>
          <a:graphicData uri="http://schemas.openxmlformats.org/presentationml/2006/ole">
            <p:oleObj spid="_x0000_s209093" name="Worksheet" r:id="rId3" imgW="6172114" imgH="3105023" progId="Excel.Sheet.8">
              <p:embed/>
            </p:oleObj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7" name="Rectangle 5"/>
          <p:cNvSpPr>
            <a:spLocks noGrp="1"/>
          </p:cNvSpPr>
          <p:nvPr>
            <p:ph type="title"/>
          </p:nvPr>
        </p:nvSpPr>
        <p:spPr>
          <a:xfrm>
            <a:off x="467544" y="404664"/>
            <a:ext cx="8424937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налоговых и неналоговых доходов бюджета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ПрОЛЕТАРСКОГО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сельского поселения Орловского района в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году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</a:rPr>
              <a:t>	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	</a:t>
            </a:r>
            <a:r>
              <a:rPr lang="ru-RU" sz="2000" b="1" dirty="0" smtClean="0"/>
              <a:t>					</a:t>
            </a:r>
            <a:br>
              <a:rPr lang="ru-RU" sz="2000" b="1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>
                <a:solidFill>
                  <a:srgbClr val="17375E"/>
                </a:solidFill>
              </a:rPr>
              <a:t/>
            </a:r>
            <a:br>
              <a:rPr lang="ru-RU" sz="2000" dirty="0">
                <a:solidFill>
                  <a:srgbClr val="17375E"/>
                </a:solidFill>
              </a:rPr>
            </a:br>
            <a:r>
              <a:rPr lang="ru-RU" sz="2000" dirty="0" smtClean="0">
                <a:solidFill>
                  <a:srgbClr val="17375E"/>
                </a:solidFill>
              </a:rPr>
              <a:t/>
            </a:r>
            <a:br>
              <a:rPr lang="ru-RU" sz="2000" dirty="0" smtClean="0">
                <a:solidFill>
                  <a:srgbClr val="17375E"/>
                </a:solidFill>
              </a:rPr>
            </a:br>
            <a:endParaRPr lang="ru-RU" sz="2000" dirty="0" smtClean="0">
              <a:solidFill>
                <a:srgbClr val="17375E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283281583"/>
              </p:ext>
            </p:extLst>
          </p:nvPr>
        </p:nvGraphicFramePr>
        <p:xfrm>
          <a:off x="817563" y="1195388"/>
          <a:ext cx="7480300" cy="4764087"/>
        </p:xfrm>
        <a:graphic>
          <a:graphicData uri="http://schemas.openxmlformats.org/presentationml/2006/ole">
            <p:oleObj spid="_x0000_s210125" name="Worksheet" r:id="rId3" imgW="7772572" imgH="5124577" progId="Excel.Sheet.8">
              <p:embed/>
            </p:oleObj>
          </a:graphicData>
        </a:graphic>
      </p:graphicFrame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7962</TotalTime>
  <Words>630</Words>
  <Application>Microsoft Office PowerPoint</Application>
  <PresentationFormat>Экран (4:3)</PresentationFormat>
  <Paragraphs>115</Paragraphs>
  <Slides>10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Углы</vt:lpstr>
      <vt:lpstr>Worksheet</vt:lpstr>
      <vt:lpstr>Администрация ПРОЛЕТАРСКОГО сельского поселения</vt:lpstr>
      <vt:lpstr>Слайд 2</vt:lpstr>
      <vt:lpstr>Документы, на основании которых составляется проект бюджета сельского поселения </vt:lpstr>
      <vt:lpstr>Основные направления бюджетной и налоговой политики на 2024 – 2026 годы</vt:lpstr>
      <vt:lpstr>Основные цели и задачи бюджетной и налоговой политики на 2024 – 2026 годы</vt:lpstr>
      <vt:lpstr>                                                                                                                 </vt:lpstr>
      <vt:lpstr>     Основные характеристики проекта бюджета Орловского сельского поселения Орловского района на 2024 год  и плановый период 2025 и 2026 годов     тыс.рублей </vt:lpstr>
      <vt:lpstr>       НАЛОГОВЫЕ И НЕНАЛОГОВЫЕ ДОХОДЫ БЮДЖЕТА ПрОЛЕТАРСКОГО СЕЛЬСКОГО ПОСЕЛЕНИЯ ОРЛОВСКОГО РАЙОНА        Тыс. рублей                                                                                                        </vt:lpstr>
      <vt:lpstr>           Структура налоговых и неналоговых доходов бюджета ПрОЛЕТАРСКОГО сельского поселения Орловского района в 2024 году                 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принципы формирования бюджета Орловского района на 2013 год и на плановый период 2014 и 2015 годов</dc:title>
  <dc:creator>User</dc:creator>
  <cp:lastModifiedBy>Пользователь</cp:lastModifiedBy>
  <cp:revision>826</cp:revision>
  <dcterms:created xsi:type="dcterms:W3CDTF">2012-10-21T15:40:11Z</dcterms:created>
  <dcterms:modified xsi:type="dcterms:W3CDTF">2025-01-21T07:38:14Z</dcterms:modified>
</cp:coreProperties>
</file>