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9" r:id="rId1"/>
  </p:sldMasterIdLst>
  <p:notesMasterIdLst>
    <p:notesMasterId r:id="rId32"/>
  </p:notesMasterIdLst>
  <p:sldIdLst>
    <p:sldId id="359" r:id="rId2"/>
    <p:sldId id="396" r:id="rId3"/>
    <p:sldId id="395" r:id="rId4"/>
    <p:sldId id="326" r:id="rId5"/>
    <p:sldId id="398" r:id="rId6"/>
    <p:sldId id="382" r:id="rId7"/>
    <p:sldId id="363" r:id="rId8"/>
    <p:sldId id="377" r:id="rId9"/>
    <p:sldId id="378" r:id="rId10"/>
    <p:sldId id="351" r:id="rId11"/>
    <p:sldId id="333" r:id="rId12"/>
    <p:sldId id="373" r:id="rId13"/>
    <p:sldId id="392" r:id="rId14"/>
    <p:sldId id="394" r:id="rId15"/>
    <p:sldId id="388" r:id="rId16"/>
    <p:sldId id="410" r:id="rId17"/>
    <p:sldId id="406" r:id="rId18"/>
    <p:sldId id="408" r:id="rId19"/>
    <p:sldId id="412" r:id="rId20"/>
    <p:sldId id="389" r:id="rId21"/>
    <p:sldId id="393" r:id="rId22"/>
    <p:sldId id="401" r:id="rId23"/>
    <p:sldId id="399" r:id="rId24"/>
    <p:sldId id="400" r:id="rId25"/>
    <p:sldId id="402" r:id="rId26"/>
    <p:sldId id="411" r:id="rId27"/>
    <p:sldId id="404" r:id="rId28"/>
    <p:sldId id="403" r:id="rId29"/>
    <p:sldId id="405" r:id="rId30"/>
    <p:sldId id="376" r:id="rId3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FF"/>
    <a:srgbClr val="3F8345"/>
    <a:srgbClr val="CC97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449" autoAdjust="0"/>
    <p:restoredTop sz="86437" autoAdjust="0"/>
  </p:normalViewPr>
  <p:slideViewPr>
    <p:cSldViewPr>
      <p:cViewPr varScale="1">
        <p:scale>
          <a:sx n="116" d="100"/>
          <a:sy n="116" d="100"/>
        </p:scale>
        <p:origin x="-17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198719316339479"/>
          <c:y val="2.6417626173003139E-2"/>
          <c:w val="0.86654727645797502"/>
          <c:h val="0.65341057794277602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расходы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33.300000000000004</c:v>
                </c:pt>
                <c:pt idx="1">
                  <c:v>30</c:v>
                </c:pt>
                <c:pt idx="2">
                  <c:v>34.4</c:v>
                </c:pt>
                <c:pt idx="3">
                  <c:v>35.800000000000004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dLbls>
            <c:dLbl>
              <c:idx val="0"/>
              <c:layout>
                <c:manualLayout>
                  <c:x val="-1.0642974535396456E-2"/>
                  <c:y val="6.1729252305299395E-2"/>
                </c:manualLayout>
              </c:layout>
              <c:showVal val="1"/>
            </c:dLbl>
            <c:dLbl>
              <c:idx val="2"/>
              <c:layout>
                <c:manualLayout>
                  <c:x val="-1.3683824402652598E-2"/>
                  <c:y val="5.0706171536495995E-2"/>
                </c:manualLayout>
              </c:layout>
              <c:showVal val="1"/>
            </c:dLbl>
            <c:dLbl>
              <c:idx val="3"/>
              <c:layout>
                <c:manualLayout>
                  <c:x val="-4.5612748008841963E-3"/>
                  <c:y val="5.0706171536496009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2.7</c:v>
                </c:pt>
                <c:pt idx="1">
                  <c:v>2.1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dLbls>
            <c:dLbl>
              <c:idx val="1"/>
              <c:layout>
                <c:manualLayout>
                  <c:x val="-4.5612748008841963E-3"/>
                  <c:y val="4.3228842828550558E-2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0.3000000000000001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</c:v>
                </c:pt>
                <c:pt idx="1">
                  <c:v>3.5</c:v>
                </c:pt>
                <c:pt idx="2">
                  <c:v>3.6</c:v>
                </c:pt>
                <c:pt idx="3">
                  <c:v>3.8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Pt>
            <c:idx val="1"/>
            <c:spPr>
              <a:ln>
                <a:solidFill>
                  <a:srgbClr val="00B050"/>
                </a:solidFill>
              </a:ln>
            </c:spPr>
          </c:dPt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41.2</c:v>
                </c:pt>
                <c:pt idx="1">
                  <c:v>49.1</c:v>
                </c:pt>
                <c:pt idx="2">
                  <c:v>45.4</c:v>
                </c:pt>
                <c:pt idx="3">
                  <c:v>45.3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17</c:v>
                </c:pt>
                <c:pt idx="1">
                  <c:v>13.9</c:v>
                </c:pt>
                <c:pt idx="2">
                  <c:v>13.3</c:v>
                </c:pt>
                <c:pt idx="3">
                  <c:v>13.8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0.8</c:v>
                </c:pt>
                <c:pt idx="1">
                  <c:v>0.70000000000000018</c:v>
                </c:pt>
                <c:pt idx="2">
                  <c:v>0.6000000000000002</c:v>
                </c:pt>
                <c:pt idx="3">
                  <c:v>0.6000000000000002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0.6000000000000002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</c:ser>
        <c:shape val="cylinder"/>
        <c:axId val="187897344"/>
        <c:axId val="187898880"/>
        <c:axId val="0"/>
      </c:bar3DChart>
      <c:catAx>
        <c:axId val="187897344"/>
        <c:scaling>
          <c:orientation val="minMax"/>
        </c:scaling>
        <c:axPos val="l"/>
        <c:numFmt formatCode="General" sourceLinked="1"/>
        <c:tickLblPos val="nextTo"/>
        <c:crossAx val="187898880"/>
        <c:crosses val="autoZero"/>
        <c:auto val="1"/>
        <c:lblAlgn val="ctr"/>
        <c:lblOffset val="100"/>
      </c:catAx>
      <c:valAx>
        <c:axId val="187898880"/>
        <c:scaling>
          <c:orientation val="minMax"/>
          <c:max val="100"/>
          <c:min val="0"/>
        </c:scaling>
        <c:delete val="1"/>
        <c:axPos val="b"/>
        <c:majorGridlines/>
        <c:numFmt formatCode="General" sourceLinked="1"/>
        <c:tickLblPos val="nextTo"/>
        <c:crossAx val="187897344"/>
        <c:crosses val="autoZero"/>
        <c:crossBetween val="between"/>
        <c:majorUnit val="10"/>
        <c:minorUnit val="10"/>
      </c:valAx>
    </c:plotArea>
    <c:legend>
      <c:legendPos val="b"/>
      <c:layout>
        <c:manualLayout>
          <c:xMode val="edge"/>
          <c:yMode val="edge"/>
          <c:x val="2.6058559865029762E-2"/>
          <c:y val="0.67969985502296792"/>
          <c:w val="0.90360302399350301"/>
          <c:h val="0.32030014497703296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4B869B-4F84-4AC5-8399-6C0BE5ECABC5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3045BB0-01DD-4830-82FD-9B32B3CDB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4236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045BB0-01DD-4830-82FD-9B32B3CDB63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341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7FE46-7EB8-462C-8F25-23CA8E0B69AD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0A024-A2E9-4BAF-9BB1-C25BC23921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BEE2C-C457-4EBD-9C5F-1D1F3FE568B7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B1E9C-347F-41A1-91DD-7FC8906CE0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F5FA9-E82B-4FBF-BA56-910997CB2B7E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C6148-AB49-4A87-BDB8-99E37877C6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DCF5-BB98-4460-95E1-AC7465EFAFD3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BEE2-DAD7-4F79-B64D-179E5605F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12E34-D052-4FA4-9999-A767413AA171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EDFE7-A21A-4904-BDC4-6253BBE28B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EC18F-B946-40BC-B13B-B3222D25087F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B4EE-9C2E-4447-B286-41FABDEF8F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D9A9C-94B2-4A82-BFD1-9BA11D81EA84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2580-CE96-41C6-BA4C-9B53B4E1E4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B994A-5755-483D-9606-92E0D49337DD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19385-1F9D-48D5-A23E-CBD201B332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5770B-A818-4AF5-8CD9-F19DD8CB8B0A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9323F-A522-42BE-938F-7B28F867A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8550A3-2BE6-4EE9-BD4B-879929354504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AABB7-C734-49C5-85A0-41E64B2605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46621-C929-4DFE-8083-A1AAD9E35773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CFCEF5-0FF5-4155-BEF9-0A97376D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DDAFE-8E2E-4CA5-BDD1-5E566AB903BB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9D887-5170-4924-A10B-B8513D6BC4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726143-5C2F-4CFA-85F2-404228279763}" type="datetimeFigureOut">
              <a:rPr lang="ru-RU" smtClean="0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5928DC-46A5-4265-AC5A-118E9D806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  <p:sldLayoutId id="214748462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22313" y="548681"/>
            <a:ext cx="7772400" cy="50405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ПРОЛЕТАРСКОГО сельского 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sz="2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,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7143776"/>
            <a:ext cx="8501122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4322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91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413338"/>
            <a:ext cx="72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проекту бюджета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Пролетарского сельского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поселения Орловского района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2024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2026 годов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  <p:sndAc>
          <p:stSnd>
            <p:snd r:embed="rId4" name="coin.wav"/>
          </p:stSnd>
        </p:sndAc>
      </p:transition>
    </mc:Choice>
    <mc:Fallback>
      <p:transition spd="slow">
        <p:blinds dir="vert"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76672"/>
            <a:ext cx="8390736" cy="864096"/>
          </a:xfrm>
          <a:effectLst>
            <a:outerShdw blurRad="50800" dist="50800" dir="5400000" algn="ctr" rotWithShape="0">
              <a:srgbClr val="FFFFFF"/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FFFF"/>
                </a:solidFill>
              </a:rPr>
              <a:t>Крупнейшие налогоплательщики Орловского сельского поселения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57817" y="1801790"/>
            <a:ext cx="4014383" cy="4750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«Хлебокомбинат»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66871" y="3038556"/>
            <a:ext cx="4402477" cy="4624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«Корммаш»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3978674"/>
            <a:ext cx="4661140" cy="5218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 «Орловская мельница»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57420" y="5429264"/>
            <a:ext cx="4929223" cy="5000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«Молочный завод» Орловский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980385"/>
            <a:ext cx="1972489" cy="190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09835"/>
            <a:ext cx="18573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1" y="4500571"/>
            <a:ext cx="17786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7" y="1571562"/>
            <a:ext cx="1928794" cy="1674916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237" name="Group 69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3693029786"/>
              </p:ext>
            </p:extLst>
          </p:nvPr>
        </p:nvGraphicFramePr>
        <p:xfrm>
          <a:off x="323528" y="1549121"/>
          <a:ext cx="8496944" cy="3536063"/>
        </p:xfrm>
        <a:graphic>
          <a:graphicData uri="http://schemas.openxmlformats.org/drawingml/2006/table">
            <a:tbl>
              <a:tblPr/>
              <a:tblGrid>
                <a:gridCol w="1894340"/>
                <a:gridCol w="1875740"/>
                <a:gridCol w="1650651"/>
                <a:gridCol w="1575620"/>
                <a:gridCol w="1500593"/>
              </a:tblGrid>
              <a:tr h="998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(первоначально утвержденный)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8656,4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9189,6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6165,5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3865,3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других бюджетов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2300,2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145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8640638" cy="706437"/>
          </a:xfrm>
        </p:spPr>
        <p:txBody>
          <a:bodyPr>
            <a:normAutofit fontScale="90000"/>
          </a:bodyPr>
          <a:lstStyle/>
          <a:p>
            <a:pPr marL="0" indent="0" algn="r">
              <a:buNone/>
            </a:pP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из бюджетов других уровней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							</a:t>
            </a:r>
            <a:b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12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endParaRPr lang="ru-RU" sz="1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92D050"/>
                </a:solidFill>
                <a:effectLst/>
                <a:latin typeface="Calibri"/>
              </a:rPr>
              <a:t>Структура расходов по разделам бюджетной классификации (%)</a:t>
            </a:r>
            <a:endParaRPr lang="ru-RU" sz="2200" b="1" dirty="0">
              <a:solidFill>
                <a:srgbClr val="92D05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296866284"/>
              </p:ext>
            </p:extLst>
          </p:nvPr>
        </p:nvGraphicFramePr>
        <p:xfrm>
          <a:off x="323528" y="908720"/>
          <a:ext cx="835292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00811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бюджета Орловского сельского поселения Орловского района, формируемые в рамках муниципальных программ Орловского сельского поселения Орловского района и </a:t>
            </a: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непрограммные 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41277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5956" y="141277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6296" y="141277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6"/>
          <p:cNvSpPr>
            <a:spLocks noChangeArrowheads="1"/>
          </p:cNvSpPr>
          <p:nvPr/>
        </p:nvSpPr>
        <p:spPr bwMode="auto">
          <a:xfrm>
            <a:off x="397536" y="1268760"/>
            <a:ext cx="2520950" cy="2305050"/>
          </a:xfrm>
          <a:prstGeom prst="ellipse">
            <a:avLst/>
          </a:prstGeom>
          <a:solidFill>
            <a:srgbClr val="00B0F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</a:rPr>
              <a:t>2024 год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</a:rPr>
              <a:t>56629,6         тыс. руб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</a:rPr>
              <a:t>.</a:t>
            </a:r>
            <a:endParaRPr lang="ru-RU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3428256" y="1199075"/>
            <a:ext cx="2520950" cy="2305050"/>
          </a:xfrm>
          <a:prstGeom prst="ellipse">
            <a:avLst/>
          </a:prstGeom>
          <a:solidFill>
            <a:srgbClr val="00B0F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</a:rPr>
              <a:t>2025 год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</a:rPr>
              <a:t>56833,9                     тыс. руб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</a:rPr>
              <a:t>.</a:t>
            </a:r>
            <a:endParaRPr lang="ru-RU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6400741" y="1276483"/>
            <a:ext cx="2520950" cy="2305050"/>
          </a:xfrm>
          <a:prstGeom prst="ellipse">
            <a:avLst/>
          </a:prstGeom>
          <a:solidFill>
            <a:srgbClr val="00B0F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</a:rPr>
              <a:t>2026 год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</a:rPr>
              <a:t>58097,2                 тыс. руб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</a:rPr>
              <a:t>.</a:t>
            </a:r>
            <a:endParaRPr lang="ru-RU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9" name="Овал 6"/>
          <p:cNvSpPr/>
          <p:nvPr/>
        </p:nvSpPr>
        <p:spPr>
          <a:xfrm>
            <a:off x="1796315" y="3000400"/>
            <a:ext cx="1512887" cy="865188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</a:rPr>
              <a:t>3602,0 тыс. 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0" name="Овал 6"/>
          <p:cNvSpPr/>
          <p:nvPr/>
        </p:nvSpPr>
        <p:spPr>
          <a:xfrm>
            <a:off x="4820938" y="3001277"/>
            <a:ext cx="1512887" cy="865188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</a:rPr>
              <a:t>7434,7 тыс. 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1" name="Овал 6"/>
          <p:cNvSpPr/>
          <p:nvPr/>
        </p:nvSpPr>
        <p:spPr>
          <a:xfrm>
            <a:off x="7451298" y="3042931"/>
            <a:ext cx="1512887" cy="865188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</a:rPr>
              <a:t>6669,0 тыс. 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37248" y="3996320"/>
            <a:ext cx="504825" cy="431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37247" y="4573323"/>
            <a:ext cx="504825" cy="4318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56802" y="3950610"/>
            <a:ext cx="7587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бюджета Орловского сельского поселения Орловского района, формируемые в рамках муниципальных программ Орловского сельского поселения Орловского района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37187" y="4573323"/>
            <a:ext cx="7272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непрограммные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бюджета Орловского сельского поселения Орловского района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3050787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Распределение плановых назначений по муниципальным программам Орловского сельского поселения , тыс. рублей</a:t>
            </a:r>
            <a:endParaRPr lang="ru-RU" sz="1600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7551151"/>
              </p:ext>
            </p:extLst>
          </p:nvPr>
        </p:nvGraphicFramePr>
        <p:xfrm>
          <a:off x="251520" y="980729"/>
          <a:ext cx="8640960" cy="5544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8"/>
                <a:gridCol w="1368152"/>
                <a:gridCol w="864096"/>
                <a:gridCol w="1008112"/>
                <a:gridCol w="1008112"/>
              </a:tblGrid>
              <a:tr h="2714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Наименование муниципальной 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программы</a:t>
                      </a:r>
                      <a:endParaRPr lang="ru-RU" sz="14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2023 </a:t>
                      </a:r>
                      <a:r>
                        <a:rPr lang="ru-RU" sz="1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год (первоначально утвержденный)</a:t>
                      </a:r>
                      <a:endParaRPr lang="ru-RU" sz="14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 anchor="ctr"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  <a:endParaRPr lang="ru-RU" sz="14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3444" marR="33444" marT="0" marB="0" anchor="ctr"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</a:t>
                      </a:r>
                      <a:endParaRPr lang="ru-RU" sz="1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44" marR="33444" marT="0" marB="0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2025 </a:t>
                      </a:r>
                      <a:r>
                        <a:rPr lang="ru-RU" sz="1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  <a:endParaRPr lang="ru-RU" sz="14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2026 </a:t>
                      </a:r>
                      <a:r>
                        <a:rPr lang="ru-RU" sz="1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  <a:endParaRPr lang="ru-RU" sz="14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rgbClr val="CCFFFF"/>
                    </a:solidFill>
                  </a:tcPr>
                </a:tc>
              </a:tr>
              <a:tr h="211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lang="ru-RU" sz="14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lang="ru-RU" sz="14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lang="ru-RU" sz="14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lang="ru-RU" sz="14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lang="ru-RU" sz="14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0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  <a:endParaRPr lang="ru-RU" sz="14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3444" marR="33444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40943,0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56629,6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56833,9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58097,2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6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Обеспечение </a:t>
                      </a:r>
                      <a:r>
                        <a:rPr lang="ru-RU" sz="12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общественного порядка и противодействие преступности</a:t>
                      </a:r>
                      <a:endParaRPr lang="ru-RU" sz="12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12,0</a:t>
                      </a: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12,0</a:t>
                      </a: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12,0</a:t>
                      </a: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12,0</a:t>
                      </a: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7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Защита </a:t>
                      </a:r>
                      <a:r>
                        <a:rPr lang="ru-RU" sz="12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2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179,5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179,5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179,5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179,5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Развитие </a:t>
                      </a:r>
                      <a:r>
                        <a:rPr lang="ru-RU" sz="12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культуры и туризма</a:t>
                      </a:r>
                      <a:endParaRPr lang="ru-RU" sz="12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7461,8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8366,5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8516,7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8981,4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3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Охрана </a:t>
                      </a:r>
                      <a:r>
                        <a:rPr lang="ru-RU" sz="12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окружающей среды и рациональное природопользование</a:t>
                      </a:r>
                      <a:endParaRPr lang="ru-RU" sz="12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1212,3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1942,8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1942,8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1942,8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0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Развитие </a:t>
                      </a:r>
                      <a:r>
                        <a:rPr lang="ru-RU" sz="12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физической культуры и спорта</a:t>
                      </a:r>
                      <a:endParaRPr lang="ru-RU" sz="12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259,5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265,9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265,9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265,9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0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/>
                        </a:rPr>
                        <a:t>Развитие транспортной системы</a:t>
                      </a:r>
                      <a:endParaRPr lang="ru-RU" sz="12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1600,0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2000,0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2200,0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2300,0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0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Энергоэффективность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 и развитие энергетики</a:t>
                      </a:r>
                      <a:endParaRPr lang="ru-RU" sz="12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0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Муниципальная </a:t>
                      </a:r>
                      <a:r>
                        <a:rPr lang="ru-RU" sz="12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политика</a:t>
                      </a:r>
                      <a:endParaRPr lang="ru-RU" sz="12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0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Эффективное </a:t>
                      </a:r>
                      <a:r>
                        <a:rPr lang="ru-RU" sz="12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управление муниципальными финансами</a:t>
                      </a:r>
                      <a:endParaRPr lang="ru-RU" sz="12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13002,5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15824,4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16093,4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16597,4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26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Обеспечение </a:t>
                      </a:r>
                      <a:r>
                        <a:rPr lang="ru-RU" sz="12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качественными жилищно-коммунальными услугами населения и благоустройство</a:t>
                      </a:r>
                      <a:endParaRPr lang="ru-RU" sz="12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16820,5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27620,0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27205,1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27399,7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3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Социальная </a:t>
                      </a:r>
                      <a:r>
                        <a:rPr lang="ru-RU" sz="12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поддержка граждан</a:t>
                      </a:r>
                      <a:endParaRPr lang="ru-RU" sz="12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369,9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393,5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393,5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393,5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5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/>
                        </a:rPr>
                        <a:t>Формирование современной городской среды на территории Орловского сельского поселения</a:t>
                      </a:r>
                      <a:endParaRPr lang="ru-RU" sz="1200" baseline="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/>
                      </a:endParaRPr>
                    </a:p>
                  </a:txBody>
                  <a:tcPr marL="33444" marR="3344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0" marR="39370" marT="64770" marB="6477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35911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93610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благоустройство территории Орловского сельского поселения на 2024 год составляют 28370,1 тыс. рублей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462731"/>
            <a:ext cx="4608512" cy="8686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Содержание и обслуживание уличного освещения – 4790,2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9912" y="5157192"/>
            <a:ext cx="4804184" cy="122413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Организация и содержание мест захоронения – 522,1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9912" y="1334787"/>
            <a:ext cx="4788644" cy="123011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общественной территории (за исключением коммунальных платежей) –524,7 тыс. руб.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1334788"/>
            <a:ext cx="3053730" cy="20631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99" y="2780928"/>
            <a:ext cx="3351645" cy="22322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0" y="4474864"/>
            <a:ext cx="2829984" cy="2122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726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15952" y="332656"/>
            <a:ext cx="40324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территории в чистоте – 6800,0 тыс. рублей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92956" y="3789040"/>
            <a:ext cx="43204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Озеленение территории – 830,5 тыс. рублей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3176" y="3789040"/>
            <a:ext cx="42484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Спил деревьев – 500,0 тыс. рублей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240360" cy="2448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70" y="1196752"/>
            <a:ext cx="3480388" cy="2448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532" y="4763740"/>
            <a:ext cx="3003798" cy="19056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3740"/>
            <a:ext cx="3096344" cy="1905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57683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43" y="389708"/>
            <a:ext cx="2711850" cy="26148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15972"/>
            <a:ext cx="4815407" cy="2686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Мероприятия по обследованию и противоклещевой обработке общественных территорий – </a:t>
            </a:r>
            <a:r>
              <a:rPr lang="ru-RU" dirty="0" smtClean="0"/>
              <a:t>243,9 </a:t>
            </a:r>
            <a:r>
              <a:rPr lang="ru-RU" dirty="0"/>
              <a:t>тыс.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3251200" cy="2438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4008" y="3933056"/>
            <a:ext cx="388843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Лаврицидная обработка водоемов– 337,2 </a:t>
            </a:r>
            <a:r>
              <a:rPr lang="ru-RU" dirty="0"/>
              <a:t>тыс. рублей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476672"/>
            <a:ext cx="511256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и текущий ремонт памятников – 200,0 тыс. рублей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91880" y="2600908"/>
            <a:ext cx="547260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временного трудоустройства несовершеннолетних и безработных граждан – 440,0 тыс. рублей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4221088"/>
            <a:ext cx="3744416" cy="1812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основных средств и расходных материалов для проведения субботников и новогоднего убранства и благоустройства территории – 1452,7 тыс. рублей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2020"/>
            <a:ext cx="2796239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2880320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107" y="3789040"/>
            <a:ext cx="2200381" cy="17281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1168"/>
            <a:ext cx="2520413" cy="168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6916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48680"/>
            <a:ext cx="3382679" cy="2252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3923928" cy="220721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53907" y="1196752"/>
            <a:ext cx="410445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Мероприятия по обращению с животными без владельцев – 264,0 тыс. рублей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58362" y="4221088"/>
            <a:ext cx="4162109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Мероприятия по выявлению и ликвидации свалочных очагов – 500,0 тыс. рублей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157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260648"/>
            <a:ext cx="805973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Этапы составления и утверждения </a:t>
            </a:r>
            <a:b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бюджета сельского поселения</a:t>
            </a:r>
            <a:r>
              <a:rPr kumimoji="0" lang="ru-RU" alt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33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/>
            </a:r>
            <a:br>
              <a:rPr kumimoji="0" lang="ru-RU" alt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330033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</a:b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330033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6484" y="1242888"/>
            <a:ext cx="195753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Составление проекта бюджета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44776" y="1314896"/>
            <a:ext cx="201622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Рассмотрение проекта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93780" y="1359520"/>
            <a:ext cx="2088232" cy="125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Утверждение проекта бюджета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316484" y="2755056"/>
            <a:ext cx="2383308" cy="377028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Работа по составлению проекта бюджета сельского поселения начинается за несколько месяцев до начала очередного финансового года. Администрация </a:t>
            </a:r>
            <a:r>
              <a:rPr lang="ru-RU" sz="1100" dirty="0" smtClean="0">
                <a:solidFill>
                  <a:schemeClr val="bg1"/>
                </a:solidFill>
              </a:rPr>
              <a:t>Пролетарского </a:t>
            </a:r>
            <a:r>
              <a:rPr lang="ru-RU" sz="1100" dirty="0">
                <a:solidFill>
                  <a:schemeClr val="bg1"/>
                </a:solidFill>
              </a:rPr>
              <a:t>сельского поселения утверждает перечень мероприятий по разработке проекта бюджета, определяет ответственных исполнителей и сроки исполнения. Непосредственное составление проекта бюджета осуществляет сектор экономики и финансов Администрации </a:t>
            </a:r>
            <a:r>
              <a:rPr lang="ru-RU" sz="1100" dirty="0" smtClean="0">
                <a:solidFill>
                  <a:schemeClr val="bg1"/>
                </a:solidFill>
              </a:rPr>
              <a:t>Пролетарского  </a:t>
            </a:r>
            <a:r>
              <a:rPr lang="ru-RU" sz="1100" dirty="0">
                <a:solidFill>
                  <a:schemeClr val="bg1"/>
                </a:solidFill>
              </a:rPr>
              <a:t>сельского поселения. 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131840" y="2755056"/>
            <a:ext cx="3240360" cy="377028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Сформированный проект бюджета сельского поселения </a:t>
            </a:r>
            <a:r>
              <a:rPr lang="ru-RU" sz="1100" dirty="0" smtClean="0">
                <a:solidFill>
                  <a:schemeClr val="bg1"/>
                </a:solidFill>
              </a:rPr>
              <a:t>Глава Администрации сельского </a:t>
            </a:r>
            <a:r>
              <a:rPr lang="ru-RU" sz="1100" dirty="0">
                <a:solidFill>
                  <a:schemeClr val="bg1"/>
                </a:solidFill>
              </a:rPr>
              <a:t>поселения вносит на рассмотрение Собрания депутатов сельского поселения не позднее 15 ноября текущего </a:t>
            </a:r>
            <a:r>
              <a:rPr lang="ru-RU" sz="1100" dirty="0" smtClean="0">
                <a:solidFill>
                  <a:schemeClr val="bg1"/>
                </a:solidFill>
              </a:rPr>
              <a:t>года. По </a:t>
            </a:r>
            <a:r>
              <a:rPr lang="ru-RU" sz="1100" dirty="0">
                <a:solidFill>
                  <a:schemeClr val="bg1"/>
                </a:solidFill>
              </a:rPr>
              <a:t>проекту бюджета поселения проводятся публичные слушания. Для этого проект бюджета размещается на официальном сайте сельского поселения в сети «Интернет». В слушаниях участвуют граждане, проживающие в сельском поселении  и обладающие активным избирательным правом, а также представители организаций, осуществляющих деятельность на территории сельского поселения. 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Собрание депутатов сельского поселения рассматривает проект решения о бюджете в одном чтении.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6660232" y="2755056"/>
            <a:ext cx="2232247" cy="377028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Проект бюджета сельского поселения утверждается Собранием депутатов </a:t>
            </a:r>
            <a:r>
              <a:rPr lang="ru-RU" sz="1100" dirty="0" smtClean="0">
                <a:solidFill>
                  <a:schemeClr val="bg1"/>
                </a:solidFill>
              </a:rPr>
              <a:t>Пролетарского  </a:t>
            </a:r>
            <a:r>
              <a:rPr lang="ru-RU" sz="1100" dirty="0">
                <a:solidFill>
                  <a:schemeClr val="bg1"/>
                </a:solidFill>
              </a:rPr>
              <a:t>сельского поселения в форме </a:t>
            </a:r>
            <a:r>
              <a:rPr lang="ru-RU" sz="1100" dirty="0" smtClean="0">
                <a:solidFill>
                  <a:schemeClr val="bg1"/>
                </a:solidFill>
              </a:rPr>
              <a:t>решения </a:t>
            </a:r>
            <a:r>
              <a:rPr lang="ru-RU" sz="1100" dirty="0">
                <a:solidFill>
                  <a:schemeClr val="bg1"/>
                </a:solidFill>
              </a:rPr>
              <a:t>о бюджете сельского поселения. </a:t>
            </a:r>
            <a:r>
              <a:rPr lang="ru-RU" sz="1100" dirty="0" smtClean="0">
                <a:solidFill>
                  <a:schemeClr val="bg1"/>
                </a:solidFill>
              </a:rPr>
              <a:t>Принятое </a:t>
            </a:r>
            <a:r>
              <a:rPr lang="ru-RU" sz="1100" dirty="0">
                <a:solidFill>
                  <a:schemeClr val="bg1"/>
                </a:solidFill>
              </a:rPr>
              <a:t>Собранием депутатов </a:t>
            </a:r>
            <a:r>
              <a:rPr lang="ru-RU" sz="1100" dirty="0" smtClean="0">
                <a:solidFill>
                  <a:schemeClr val="bg1"/>
                </a:solidFill>
              </a:rPr>
              <a:t>решение </a:t>
            </a:r>
            <a:r>
              <a:rPr lang="ru-RU" sz="1100" dirty="0">
                <a:solidFill>
                  <a:schemeClr val="bg1"/>
                </a:solidFill>
              </a:rPr>
              <a:t>о бюджете сельского поселения подлежит обнародованию путем </a:t>
            </a:r>
            <a:r>
              <a:rPr lang="ru-RU" sz="1100" dirty="0" smtClean="0">
                <a:solidFill>
                  <a:schemeClr val="bg1"/>
                </a:solidFill>
              </a:rPr>
              <a:t>размещения </a:t>
            </a:r>
            <a:r>
              <a:rPr lang="ru-RU" sz="1100" dirty="0">
                <a:solidFill>
                  <a:schemeClr val="bg1"/>
                </a:solidFill>
              </a:rPr>
              <a:t>на официальном сайте сельского поселения в сети «Интернет».</a:t>
            </a:r>
          </a:p>
        </p:txBody>
      </p:sp>
    </p:spTree>
    <p:extLst>
      <p:ext uri="{BB962C8B-B14F-4D97-AF65-F5344CB8AC3E}">
        <p14:creationId xmlns="" xmlns:p14="http://schemas.microsoft.com/office/powerpoint/2010/main" val="635351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1784" y="260648"/>
            <a:ext cx="5524672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</a:rPr>
              <a:t>Расходы в области культуры на 2024 год</a:t>
            </a:r>
            <a:endParaRPr lang="ru-RU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90104" y="3375732"/>
            <a:ext cx="2639516" cy="3096344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Субсидии муниципальному бюджетному учреждению на иные цели – 230,0 тыс. рублей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90104" y="2492896"/>
            <a:ext cx="8856984" cy="720080"/>
          </a:xfrm>
          <a:prstGeom prst="snip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Субсидия на финансовое обеспечение муниципального задания – 8136,5 тыс. рублей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945932" y="4797152"/>
            <a:ext cx="576064" cy="504056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5896" y="4068812"/>
            <a:ext cx="5256584" cy="6563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</a:rPr>
              <a:t>На проведение культурно-массовых мероприятий – 80,0 тыс. рублей</a:t>
            </a:r>
            <a:endParaRPr lang="ru-RU" sz="1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5" y="260648"/>
            <a:ext cx="2783583" cy="208823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635896" y="5049180"/>
            <a:ext cx="5256584" cy="7283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</a:rPr>
              <a:t>На изготовление проектно-сметной документации – 150,0 тыс. рублей</a:t>
            </a:r>
            <a:endParaRPr lang="ru-RU" sz="16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052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59" cy="648072"/>
          </a:xfrm>
        </p:spPr>
        <p:txBody>
          <a:bodyPr/>
          <a:lstStyle/>
          <a:p>
            <a:pPr marL="0" indent="0" algn="ctr">
              <a:buNone/>
            </a:pPr>
            <a:endParaRPr lang="ru-RU" sz="2000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88640"/>
            <a:ext cx="7848872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>
                <a:solidFill>
                  <a:srgbClr val="7030A0"/>
                </a:solidFill>
                <a:latin typeface="Times New Roman" pitchFamily="18" charset="0"/>
              </a:rPr>
              <a:t>Планируемый объем общегосударственных расходов на </a:t>
            </a:r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</a:rPr>
              <a:t>2024 год</a:t>
            </a:r>
          </a:p>
          <a:p>
            <a:pPr algn="ctr"/>
            <a:r>
              <a:rPr lang="ru-RU" u="sng" dirty="0" smtClean="0">
                <a:solidFill>
                  <a:srgbClr val="7030A0"/>
                </a:solidFill>
                <a:latin typeface="Times New Roman" pitchFamily="18" charset="0"/>
              </a:rPr>
              <a:t>18079,6 тыс. рублей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83568" y="980728"/>
            <a:ext cx="2088232" cy="1224136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15640,8 тыс. 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004320" y="1008829"/>
            <a:ext cx="1855440" cy="1263352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1692,3 тыс. руб.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804248" y="980728"/>
            <a:ext cx="1944216" cy="1224136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746,5 тыс. руб.</a:t>
            </a: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244080"/>
            <a:ext cx="3096344" cy="46139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- Оплата труда с начислениями –13196,2  тыс. руб.;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- Услуги связи – 242,0  тыс. руб.;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- Коммунальные услуги – 798,5 тыс. руб.;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- Содержание имущества – 479,5 тыс. руб.;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-Прочие работы, услуги – 272,7 тыс. руб.;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-Страхование – 10,6  тыс. руб.;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- Основные средства – 200,0  тыс. руб.;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- Материальные запасы – 371,2 тыс. руб., в т. ч. 0,2 тыс. рублей за счет субвенции из областного бюджета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- Налоги, сборы – 8,9 тыс. руб.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Диспансеризация муниципальных служащих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61,2 тыс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75956" y="2487712"/>
            <a:ext cx="1512168" cy="17333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</a:rPr>
              <a:t>Формиро-вание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резервного фонда Админист-рации </a:t>
            </a:r>
            <a:endParaRPr lang="ru-RU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8224" y="2247032"/>
            <a:ext cx="2376264" cy="44943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Оценка имущества – 35,0  тыс. руб.;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Оформление технической документации – 250,0 тыс. руб.;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Пособие при выходе муниципальных служащих на пенсию –183,8 тыс. руб.;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Уточнение похозяйственных книг – 168,9 тыс. руб.;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Информационные услуги – 23,8 тыс. руб.;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Членский взнос в СМО – 80,0 тыс. руб.;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Поддержка Народной дружины – 5,0 тыс. 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32488088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профилактику и защиту населения и территории от чрезвычайных ситуаций на 2024 год планируются в объеме 26,0 тыс. рублей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1784"/>
            <a:ext cx="2425044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25767"/>
            <a:ext cx="2499889" cy="221457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835580" y="1700808"/>
            <a:ext cx="6069063" cy="950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>Мероприятия по профилактике терроризма</a:t>
            </a:r>
            <a:br>
              <a:rPr lang="ru-RU" dirty="0"/>
            </a:br>
            <a:r>
              <a:rPr lang="ru-RU" dirty="0"/>
              <a:t> и экстремизма – 7,0 тыс. 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3501008"/>
            <a:ext cx="58326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Мероприятия по обеспечению безопасности</a:t>
            </a:r>
            <a:br>
              <a:rPr lang="ru-RU" dirty="0"/>
            </a:br>
            <a:r>
              <a:rPr lang="ru-RU" dirty="0"/>
              <a:t> людей на водных объектах – </a:t>
            </a:r>
            <a:br>
              <a:rPr lang="ru-RU" dirty="0"/>
            </a:br>
            <a:r>
              <a:rPr lang="ru-RU" dirty="0"/>
              <a:t>19,0 тыс.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1784360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7920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пожарной безопасности в 2024 году планируются в объеме 81,6 тыс. рублей</a:t>
            </a:r>
            <a:b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9" y="1124744"/>
            <a:ext cx="2592288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16484"/>
            <a:ext cx="2399672" cy="1959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8" y="3073979"/>
            <a:ext cx="1872208" cy="187220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347864" y="1196752"/>
            <a:ext cx="42484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противопожарную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опашку территории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50,0 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2204864"/>
            <a:ext cx="29523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оповещения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6,6 тыс. рублей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3290003"/>
            <a:ext cx="439248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ранцевых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огнетушителей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25,0 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7824" y="4298115"/>
            <a:ext cx="597666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по информированию граждан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средства массовой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информации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–7,0 тыс. рублей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661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1368152"/>
          </a:xfrm>
        </p:spPr>
        <p:txBody>
          <a:bodyPr>
            <a:normAutofit fontScale="90000"/>
          </a:bodyPr>
          <a:lstStyle/>
          <a:p>
            <a:pPr marL="0" indent="0" algn="just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на осуществление первичного воинского учета на территориях, где отсутствуют военные комиссариаты, на 2024 год запланированы в объеме 1269,0 тыс. рублей (за счет средств субвенции из областного бюджета), из них:</a:t>
            </a:r>
            <a:br>
              <a:rPr 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	</a:t>
            </a:r>
            <a:r>
              <a:rPr lang="ru-RU" sz="1600" dirty="0"/>
              <a:t> </a:t>
            </a:r>
            <a:r>
              <a:rPr lang="ru-RU" sz="1600" dirty="0" smtClean="0"/>
              <a:t>              	</a:t>
            </a:r>
            <a:r>
              <a:rPr lang="ru-RU" sz="1600" dirty="0"/>
              <a:t>	</a:t>
            </a:r>
            <a:r>
              <a:rPr lang="ru-RU" sz="1600" dirty="0" smtClean="0"/>
              <a:t>	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240360" cy="24511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87" y="4077072"/>
            <a:ext cx="3434018" cy="263639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283080" y="2275413"/>
            <a:ext cx="4609400" cy="1153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Заработная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плата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начислениями инспекторов, осуществляющих первичный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воинский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учет, - 1267,2  тыс. 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653136"/>
            <a:ext cx="417646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на приобретение расходных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материалов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171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92887" cy="7920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92D050"/>
                </a:solidFill>
              </a:rPr>
              <a:t>Расходы в области национальной экономики запланированы на 2024 год в объеме 2148,9 тыс. рублей, из них:</a:t>
            </a:r>
            <a:br>
              <a:rPr lang="ru-RU" sz="2000" dirty="0" smtClean="0">
                <a:solidFill>
                  <a:srgbClr val="92D05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FFFFFF"/>
                </a:solidFill>
              </a:rPr>
              <a:t>- расходы </a:t>
            </a:r>
            <a:r>
              <a:rPr lang="ru-RU" sz="2000" dirty="0">
                <a:solidFill>
                  <a:srgbClr val="FFFFFF"/>
                </a:solidFill>
              </a:rPr>
              <a:t>на содержание и обслуживание гидротехнических сооружений </a:t>
            </a:r>
            <a:r>
              <a:rPr lang="ru-RU" sz="2000" dirty="0" smtClean="0">
                <a:solidFill>
                  <a:srgbClr val="FFFFFF"/>
                </a:solidFill>
              </a:rPr>
              <a:t>– 78,9 тыс. рублей;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/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- расходы на содержание автомобильных дорог (за счет межбюджетных трансфертов) – 1200,0 тыс. рублей;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/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- расходы на содержание светофорных </a:t>
            </a:r>
            <a:r>
              <a:rPr lang="ru-RU" sz="2000" dirty="0">
                <a:solidFill>
                  <a:srgbClr val="FFFFFF"/>
                </a:solidFill>
              </a:rPr>
              <a:t>объектов (за счет межбюджетных трансфертов) – </a:t>
            </a:r>
            <a:r>
              <a:rPr lang="ru-RU" sz="2000" dirty="0" smtClean="0">
                <a:solidFill>
                  <a:srgbClr val="FFFFFF"/>
                </a:solidFill>
              </a:rPr>
              <a:t>400,0 </a:t>
            </a:r>
            <a:r>
              <a:rPr lang="ru-RU" sz="2000" dirty="0">
                <a:solidFill>
                  <a:srgbClr val="FFFFFF"/>
                </a:solidFill>
              </a:rPr>
              <a:t>тыс. </a:t>
            </a:r>
            <a:r>
              <a:rPr lang="ru-RU" sz="2000" dirty="0" smtClean="0">
                <a:solidFill>
                  <a:srgbClr val="FFFFFF"/>
                </a:solidFill>
              </a:rPr>
              <a:t>рублей;</a:t>
            </a:r>
            <a:br>
              <a:rPr lang="ru-RU" sz="2000" dirty="0" smtClean="0">
                <a:solidFill>
                  <a:srgbClr val="FFFFFF"/>
                </a:solidFill>
              </a:rPr>
            </a:br>
            <a:r>
              <a:rPr lang="ru-RU" sz="2000" dirty="0">
                <a:solidFill>
                  <a:srgbClr val="FFFFFF"/>
                </a:solidFill>
              </a:rPr>
              <a:t/>
            </a:r>
            <a:br>
              <a:rPr lang="ru-RU" sz="2000" dirty="0">
                <a:solidFill>
                  <a:srgbClr val="FFFFFF"/>
                </a:solidFill>
              </a:rPr>
            </a:br>
            <a:r>
              <a:rPr lang="ru-RU" sz="2000" dirty="0" smtClean="0">
                <a:solidFill>
                  <a:srgbClr val="FFFFFF"/>
                </a:solidFill>
              </a:rPr>
              <a:t>- расходы на проведение кадастровых работ – 70,0 тыс. рублей.</a:t>
            </a:r>
            <a:endParaRPr lang="ru-RU" sz="2000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2520281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44" y="1556792"/>
            <a:ext cx="2304256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40603"/>
            <a:ext cx="2753633" cy="194421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3789040"/>
            <a:ext cx="21602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Водное хозяйство – 78,9 </a:t>
            </a:r>
            <a:r>
              <a:rPr lang="ru-RU" dirty="0" err="1" smtClean="0"/>
              <a:t>тыс.рублей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06144" y="3789040"/>
            <a:ext cx="21899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Дорожное хозяйство – 1500,0 тыс. рублей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3789040"/>
            <a:ext cx="230425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Светофорные объекты – 500,0 тыс. рублей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2296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1700" dirty="0" smtClean="0">
                <a:solidFill>
                  <a:prstClr val="black"/>
                </a:solidFill>
                <a:effectLst/>
              </a:rPr>
              <a:t/>
            </a:r>
            <a:br>
              <a:rPr lang="ru-RU" sz="1700" dirty="0" smtClean="0">
                <a:solidFill>
                  <a:prstClr val="black"/>
                </a:solidFill>
                <a:effectLst/>
              </a:rPr>
            </a:br>
            <a:r>
              <a:rPr lang="ru-RU" sz="1700" dirty="0">
                <a:solidFill>
                  <a:prstClr val="black"/>
                </a:solidFill>
                <a:effectLst/>
              </a:rPr>
              <a:t/>
            </a:r>
            <a:br>
              <a:rPr lang="ru-RU" sz="1700" dirty="0">
                <a:solidFill>
                  <a:prstClr val="black"/>
                </a:solidFill>
                <a:effectLst/>
              </a:rPr>
            </a:br>
            <a:r>
              <a:rPr lang="ru-RU" sz="1700" dirty="0" smtClean="0">
                <a:solidFill>
                  <a:prstClr val="black"/>
                </a:solidFill>
                <a:effectLst/>
              </a:rPr>
              <a:t>Расходы </a:t>
            </a:r>
            <a:r>
              <a:rPr lang="ru-RU" sz="1700" dirty="0">
                <a:solidFill>
                  <a:prstClr val="black"/>
                </a:solidFill>
                <a:effectLst/>
              </a:rPr>
              <a:t>на жилищно-коммунальное хозяйство в </a:t>
            </a:r>
            <a:r>
              <a:rPr lang="ru-RU" sz="1700" dirty="0" smtClean="0">
                <a:solidFill>
                  <a:prstClr val="black"/>
                </a:solidFill>
                <a:effectLst/>
              </a:rPr>
              <a:t>2024 </a:t>
            </a:r>
            <a:r>
              <a:rPr lang="ru-RU" sz="1700" dirty="0">
                <a:solidFill>
                  <a:prstClr val="black"/>
                </a:solidFill>
                <a:effectLst/>
              </a:rPr>
              <a:t>году планируются в объеме </a:t>
            </a:r>
            <a:r>
              <a:rPr lang="ru-RU" sz="1700" dirty="0" smtClean="0">
                <a:solidFill>
                  <a:prstClr val="black"/>
                </a:solidFill>
                <a:effectLst/>
              </a:rPr>
              <a:t>532,4 </a:t>
            </a:r>
            <a:r>
              <a:rPr lang="ru-RU" sz="1700" dirty="0">
                <a:solidFill>
                  <a:prstClr val="black"/>
                </a:solidFill>
                <a:effectLst/>
              </a:rPr>
              <a:t>тыс. рублей, в том числе расходы на:</a:t>
            </a:r>
            <a:br>
              <a:rPr lang="ru-RU" sz="1700" dirty="0">
                <a:solidFill>
                  <a:prstClr val="black"/>
                </a:solidFill>
                <a:effectLst/>
              </a:rPr>
            </a:br>
            <a:endParaRPr lang="ru-RU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86543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19872" y="1412776"/>
            <a:ext cx="5256584" cy="535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- </a:t>
            </a:r>
            <a:r>
              <a:rPr lang="ru-RU" sz="1400" dirty="0"/>
              <a:t>мероприятия по техническому обслуживанию </a:t>
            </a:r>
            <a:r>
              <a:rPr lang="ru-RU" sz="1400" dirty="0" smtClean="0"/>
              <a:t>газораспределительных </a:t>
            </a:r>
            <a:r>
              <a:rPr lang="ru-RU" sz="1400" dirty="0"/>
              <a:t>сетей – </a:t>
            </a:r>
            <a:r>
              <a:rPr lang="ru-RU" sz="1400" dirty="0" smtClean="0"/>
              <a:t>31,0 </a:t>
            </a:r>
            <a:r>
              <a:rPr lang="ru-RU" sz="1400" dirty="0"/>
              <a:t>тыс. рублей;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7" y="2492896"/>
            <a:ext cx="3147451" cy="173317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3140968"/>
            <a:ext cx="504056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- </a:t>
            </a:r>
            <a:r>
              <a:rPr lang="ru-RU" sz="1400" dirty="0"/>
              <a:t>мероприятия по обеспечению пожарной безопасности (муниципальный жилой фонд) – 68,7 тыс. рублей;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1" y="4653136"/>
            <a:ext cx="3291858" cy="185167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95936" y="5085184"/>
            <a:ext cx="48245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- уплату взносов на капитальный ремонт общего имущества многоквартирных домов, находящихся в собственности сельского поселения – </a:t>
            </a:r>
            <a:r>
              <a:rPr lang="ru-RU" sz="1400" dirty="0" smtClean="0"/>
              <a:t>45,1 </a:t>
            </a:r>
            <a:r>
              <a:rPr lang="ru-RU" sz="1400" dirty="0"/>
              <a:t>тыс. </a:t>
            </a:r>
            <a:r>
              <a:rPr lang="ru-RU" sz="1400" dirty="0" smtClean="0"/>
              <a:t>рублей;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9017796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720080"/>
          </a:xfrm>
        </p:spPr>
        <p:txBody>
          <a:bodyPr>
            <a:normAutofit fontScale="90000"/>
          </a:bodyPr>
          <a:lstStyle/>
          <a:p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>
                <a:solidFill>
                  <a:srgbClr val="92D050"/>
                </a:solidFill>
                <a:effectLst/>
              </a:rPr>
              <a:t>- </a:t>
            </a:r>
            <a:r>
              <a:rPr lang="ru-RU" sz="1900" dirty="0">
                <a:solidFill>
                  <a:srgbClr val="92D050"/>
                </a:solidFill>
                <a:effectLst/>
              </a:rPr>
              <a:t>содержание и обслуживание муниципального жилищного фонда </a:t>
            </a:r>
            <a:r>
              <a:rPr lang="ru-RU" sz="1900" dirty="0" smtClean="0">
                <a:solidFill>
                  <a:srgbClr val="92D050"/>
                </a:solidFill>
                <a:effectLst/>
              </a:rPr>
              <a:t>–652,2 тыс</a:t>
            </a:r>
            <a:r>
              <a:rPr lang="ru-RU" sz="1900" dirty="0">
                <a:solidFill>
                  <a:srgbClr val="92D050"/>
                </a:solidFill>
                <a:effectLst/>
              </a:rPr>
              <a:t>. рублей</a:t>
            </a:r>
            <a:r>
              <a:rPr lang="ru-RU" sz="1900" dirty="0" smtClean="0">
                <a:solidFill>
                  <a:srgbClr val="92D050"/>
                </a:solidFill>
                <a:effectLst/>
              </a:rPr>
              <a:t>;</a:t>
            </a:r>
            <a:br>
              <a:rPr lang="ru-RU" sz="1900" dirty="0" smtClean="0">
                <a:solidFill>
                  <a:srgbClr val="92D050"/>
                </a:solidFill>
                <a:effectLst/>
              </a:rPr>
            </a:br>
            <a:r>
              <a:rPr lang="ru-RU" sz="1900" dirty="0">
                <a:solidFill>
                  <a:srgbClr val="92D050"/>
                </a:solidFill>
                <a:effectLst/>
              </a:rPr>
              <a:t/>
            </a:r>
            <a:br>
              <a:rPr lang="ru-RU" sz="1900" dirty="0">
                <a:solidFill>
                  <a:srgbClr val="92D050"/>
                </a:solidFill>
                <a:effectLst/>
              </a:rPr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>
                <a:effectLst/>
              </a:rPr>
              <a:t/>
            </a:r>
            <a:br>
              <a:rPr lang="ru-RU" sz="1900" dirty="0" smtClean="0">
                <a:effectLst/>
              </a:rPr>
            </a:b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- уплату налогов и сборов – 3,2 тыс. рублей;</a:t>
            </a:r>
            <a:br>
              <a:rPr lang="ru-RU" sz="19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19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1900" dirty="0" smtClean="0">
                <a:solidFill>
                  <a:srgbClr val="002060"/>
                </a:solidFill>
                <a:effectLst/>
              </a:rPr>
              <a:t>-содержание и ремонт объектов коммунального хозяйства – 400,0 тыс. рублей.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19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ru-RU" sz="190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52736"/>
            <a:ext cx="2592288" cy="17271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4" y="1052736"/>
            <a:ext cx="3024336" cy="1698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6" y="4077072"/>
            <a:ext cx="2988116" cy="1993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45" y="3933056"/>
            <a:ext cx="3055888" cy="1886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21318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effectLst/>
              </a:rPr>
              <a:t>Расходы на предоставление дополнительных гарантий муниципальным служащим в 2024 году запланированы в объеме </a:t>
            </a:r>
            <a:r>
              <a:rPr lang="ru-RU" sz="2000" dirty="0" smtClean="0">
                <a:solidFill>
                  <a:srgbClr val="002060"/>
                </a:solidFill>
              </a:rPr>
              <a:t>418,5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 тыс. рублей, из них: </a:t>
            </a:r>
            <a:br>
              <a:rPr lang="ru-RU" sz="2000" dirty="0" smtClean="0">
                <a:solidFill>
                  <a:srgbClr val="002060"/>
                </a:solidFill>
                <a:effectLst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				</a:t>
            </a:r>
            <a:r>
              <a:rPr lang="ru-RU" sz="2000" dirty="0" smtClean="0">
                <a:solidFill>
                  <a:schemeClr val="tx1"/>
                </a:solidFill>
              </a:rPr>
              <a:t>- расходы </a:t>
            </a:r>
            <a:r>
              <a:rPr lang="ru-RU" sz="2000" dirty="0">
                <a:solidFill>
                  <a:schemeClr val="tx1"/>
                </a:solidFill>
              </a:rPr>
              <a:t>на профессиональную </a:t>
            </a:r>
            <a:r>
              <a:rPr lang="ru-RU" sz="2000" dirty="0" smtClean="0">
                <a:solidFill>
                  <a:schemeClr val="tx1"/>
                </a:solidFill>
              </a:rPr>
              <a:t>				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	подготовку</a:t>
            </a:r>
            <a:r>
              <a:rPr lang="ru-RU" sz="2000" dirty="0">
                <a:solidFill>
                  <a:schemeClr val="tx1"/>
                </a:solidFill>
              </a:rPr>
              <a:t>, переподготовку и </a:t>
            </a:r>
            <a:r>
              <a:rPr lang="ru-RU" sz="2000" dirty="0" smtClean="0">
                <a:solidFill>
                  <a:schemeClr val="tx1"/>
                </a:solidFill>
              </a:rPr>
              <a:t>повышение 			квалификации муниципальных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	             		служащих – 25,0 тыс. рублей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расходы </a:t>
            </a:r>
            <a:r>
              <a:rPr lang="ru-RU" sz="2000" dirty="0">
                <a:solidFill>
                  <a:schemeClr val="tx1"/>
                </a:solidFill>
              </a:rPr>
              <a:t>на выплаты муниципальной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пенсии </a:t>
            </a:r>
            <a:r>
              <a:rPr lang="ru-RU" sz="2000" dirty="0">
                <a:solidFill>
                  <a:schemeClr val="tx1"/>
                </a:solidFill>
              </a:rPr>
              <a:t>за выслугу лет, </a:t>
            </a:r>
            <a:r>
              <a:rPr lang="ru-RU" sz="2000" dirty="0" smtClean="0">
                <a:solidFill>
                  <a:schemeClr val="tx1"/>
                </a:solidFill>
              </a:rPr>
              <a:t>ежемесячной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доплаты к пенсии отдельным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категориям </a:t>
            </a:r>
            <a:r>
              <a:rPr lang="ru-RU" sz="2000" dirty="0">
                <a:solidFill>
                  <a:schemeClr val="tx1"/>
                </a:solidFill>
              </a:rPr>
              <a:t>граждан </a:t>
            </a:r>
            <a:r>
              <a:rPr lang="ru-RU" sz="2000" dirty="0" smtClean="0">
                <a:solidFill>
                  <a:schemeClr val="tx1"/>
                </a:solidFill>
              </a:rPr>
              <a:t>– 393,5 тыс. рублей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571612"/>
            <a:ext cx="3253544" cy="2310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40968"/>
            <a:ext cx="3203848" cy="2327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088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35292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200" b="1" dirty="0" smtClean="0">
                <a:solidFill>
                  <a:srgbClr val="7030A0"/>
                </a:solidFill>
              </a:rPr>
              <a:t>Расходы </a:t>
            </a:r>
            <a:r>
              <a:rPr lang="ru-RU" sz="2200" b="1" dirty="0">
                <a:solidFill>
                  <a:srgbClr val="7030A0"/>
                </a:solidFill>
              </a:rPr>
              <a:t>в области спорта на </a:t>
            </a:r>
            <a:r>
              <a:rPr lang="ru-RU" sz="2200" b="1" dirty="0" smtClean="0">
                <a:solidFill>
                  <a:srgbClr val="7030A0"/>
                </a:solidFill>
              </a:rPr>
              <a:t>2024 </a:t>
            </a:r>
            <a:r>
              <a:rPr lang="ru-RU" sz="2200" b="1" dirty="0">
                <a:solidFill>
                  <a:srgbClr val="7030A0"/>
                </a:solidFill>
              </a:rPr>
              <a:t>год предусмотрены в объеме </a:t>
            </a:r>
            <a:r>
              <a:rPr lang="ru-RU" sz="2200" b="1" dirty="0" smtClean="0">
                <a:solidFill>
                  <a:srgbClr val="7030A0"/>
                </a:solidFill>
              </a:rPr>
              <a:t>265,9 </a:t>
            </a:r>
            <a:r>
              <a:rPr lang="ru-RU" sz="2200" b="1" dirty="0">
                <a:solidFill>
                  <a:srgbClr val="7030A0"/>
                </a:solidFill>
              </a:rPr>
              <a:t>тыс. рублей, из них:</a:t>
            </a:r>
            <a:br>
              <a:rPr lang="ru-RU" sz="2200" b="1" dirty="0">
                <a:solidFill>
                  <a:srgbClr val="7030A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			         </a:t>
            </a:r>
            <a:br>
              <a:rPr lang="ru-RU" sz="2000" dirty="0" smtClean="0"/>
            </a:br>
            <a:r>
              <a:rPr lang="ru-RU" sz="2000" dirty="0" smtClean="0"/>
              <a:t>				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40968"/>
            <a:ext cx="2592288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899925" cy="292494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65958" y="1700808"/>
            <a:ext cx="4608512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Расходы </a:t>
            </a:r>
            <a:r>
              <a:rPr lang="ru-RU" sz="1600" dirty="0"/>
              <a:t>на организацию спортивных мероприятий – </a:t>
            </a:r>
            <a:r>
              <a:rPr lang="ru-RU" sz="1600" dirty="0" smtClean="0"/>
              <a:t>90,5 </a:t>
            </a:r>
            <a:r>
              <a:rPr lang="ru-RU" sz="1600" dirty="0"/>
              <a:t>тыс. рублей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3928" y="4437112"/>
            <a:ext cx="5052053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Расходы </a:t>
            </a:r>
            <a:r>
              <a:rPr lang="ru-RU" sz="1600" dirty="0"/>
              <a:t>на приобретение спортивного инвентаря – 25,0 тыс. рублей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3928" y="5517232"/>
            <a:ext cx="5052053" cy="10081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030A0"/>
                </a:solidFill>
              </a:rPr>
              <a:t>Расходы на мероприятия по   физическому 	</a:t>
            </a:r>
            <a:r>
              <a:rPr lang="ru-RU" sz="1400" dirty="0" smtClean="0">
                <a:solidFill>
                  <a:srgbClr val="7030A0"/>
                </a:solidFill>
              </a:rPr>
              <a:t>воспитанию </a:t>
            </a:r>
            <a:r>
              <a:rPr lang="ru-RU" sz="1400" dirty="0">
                <a:solidFill>
                  <a:srgbClr val="7030A0"/>
                </a:solidFill>
              </a:rPr>
              <a:t>населения </a:t>
            </a:r>
            <a:r>
              <a:rPr lang="ru-RU" sz="1400" dirty="0" smtClean="0">
                <a:solidFill>
                  <a:srgbClr val="7030A0"/>
                </a:solidFill>
              </a:rPr>
              <a:t>Орловского сельского поселения </a:t>
            </a:r>
            <a:r>
              <a:rPr lang="ru-RU" sz="1400" dirty="0">
                <a:solidFill>
                  <a:srgbClr val="7030A0"/>
                </a:solidFill>
              </a:rPr>
              <a:t>и </a:t>
            </a:r>
            <a:r>
              <a:rPr lang="ru-RU" sz="1400" dirty="0" smtClean="0">
                <a:solidFill>
                  <a:srgbClr val="7030A0"/>
                </a:solidFill>
              </a:rPr>
              <a:t>обеспечению организации </a:t>
            </a:r>
            <a:r>
              <a:rPr lang="ru-RU" sz="1400" dirty="0">
                <a:solidFill>
                  <a:srgbClr val="7030A0"/>
                </a:solidFill>
              </a:rPr>
              <a:t>и </a:t>
            </a:r>
            <a:r>
              <a:rPr lang="ru-RU" sz="1400" dirty="0" smtClean="0">
                <a:solidFill>
                  <a:srgbClr val="7030A0"/>
                </a:solidFill>
              </a:rPr>
              <a:t>проведения </a:t>
            </a:r>
            <a:r>
              <a:rPr lang="ru-RU" sz="1400" dirty="0">
                <a:solidFill>
                  <a:srgbClr val="7030A0"/>
                </a:solidFill>
              </a:rPr>
              <a:t>физкультурных                                                                                  </a:t>
            </a:r>
            <a:r>
              <a:rPr lang="ru-RU" sz="1400" dirty="0" smtClean="0">
                <a:solidFill>
                  <a:srgbClr val="7030A0"/>
                </a:solidFill>
              </a:rPr>
              <a:t>и массовых </a:t>
            </a:r>
            <a:r>
              <a:rPr lang="ru-RU" sz="1400" dirty="0">
                <a:solidFill>
                  <a:srgbClr val="7030A0"/>
                </a:solidFill>
              </a:rPr>
              <a:t>спортивных мероприятий </a:t>
            </a:r>
            <a:r>
              <a:rPr lang="ru-RU" sz="1400" dirty="0" smtClean="0">
                <a:solidFill>
                  <a:srgbClr val="7030A0"/>
                </a:solidFill>
              </a:rPr>
              <a:t>– 150,4 тыс</a:t>
            </a:r>
            <a:r>
              <a:rPr lang="ru-RU" sz="1400" dirty="0">
                <a:solidFill>
                  <a:srgbClr val="7030A0"/>
                </a:solidFill>
              </a:rPr>
              <a:t>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2209966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Документы, на основании которых составляется проект бюджета сельского поселения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628800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7030A0"/>
                </a:solidFill>
              </a:rPr>
              <a:t>Послание Президента Российской Федерации Федеральному Собранию Российской Федерации, определяющее бюджетную политику (требования к бюджетной политике) в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2690917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7030A0"/>
                </a:solidFill>
              </a:rPr>
              <a:t>Прогноз </a:t>
            </a:r>
            <a:r>
              <a:rPr lang="ru-RU" sz="1400" i="1" dirty="0">
                <a:solidFill>
                  <a:srgbClr val="7030A0"/>
                </a:solidFill>
              </a:rPr>
              <a:t>социально-экономического развития </a:t>
            </a:r>
            <a:r>
              <a:rPr lang="ru-RU" sz="1400" i="1" dirty="0" smtClean="0">
                <a:solidFill>
                  <a:srgbClr val="7030A0"/>
                </a:solidFill>
              </a:rPr>
              <a:t>Пролетарского </a:t>
            </a:r>
            <a:r>
              <a:rPr lang="ru-RU" sz="1400" i="1" dirty="0">
                <a:solidFill>
                  <a:srgbClr val="7030A0"/>
                </a:solidFill>
              </a:rPr>
              <a:t>сельского поселения на 2024-2026 годы, </a:t>
            </a:r>
            <a:r>
              <a:rPr lang="ru-RU" sz="1400" i="1" dirty="0" smtClean="0">
                <a:solidFill>
                  <a:srgbClr val="7030A0"/>
                </a:solidFill>
              </a:rPr>
              <a:t>утвержденный </a:t>
            </a:r>
            <a:r>
              <a:rPr lang="ru-RU" sz="1400" i="1" dirty="0">
                <a:solidFill>
                  <a:srgbClr val="7030A0"/>
                </a:solidFill>
              </a:rPr>
              <a:t>распоряжением Администрации </a:t>
            </a:r>
            <a:r>
              <a:rPr lang="ru-RU" sz="1400" i="1" dirty="0" smtClean="0">
                <a:solidFill>
                  <a:srgbClr val="7030A0"/>
                </a:solidFill>
              </a:rPr>
              <a:t>Пролетарского </a:t>
            </a:r>
            <a:r>
              <a:rPr lang="ru-RU" sz="1400" i="1" dirty="0">
                <a:solidFill>
                  <a:srgbClr val="7030A0"/>
                </a:solidFill>
              </a:rPr>
              <a:t>сельского поселения от </a:t>
            </a:r>
            <a:r>
              <a:rPr lang="ru-RU" sz="1400" i="1" dirty="0" smtClean="0">
                <a:solidFill>
                  <a:srgbClr val="7030A0"/>
                </a:solidFill>
              </a:rPr>
              <a:t>01</a:t>
            </a:r>
            <a:r>
              <a:rPr lang="ru-RU" sz="1400" i="1" dirty="0" smtClean="0">
                <a:solidFill>
                  <a:srgbClr val="7030A0"/>
                </a:solidFill>
              </a:rPr>
              <a:t>.09.2023 </a:t>
            </a:r>
            <a:r>
              <a:rPr lang="ru-RU" sz="1400" i="1" dirty="0">
                <a:solidFill>
                  <a:srgbClr val="7030A0"/>
                </a:solidFill>
              </a:rPr>
              <a:t>года № </a:t>
            </a:r>
            <a:r>
              <a:rPr lang="ru-RU" sz="1400" i="1" dirty="0" smtClean="0">
                <a:solidFill>
                  <a:srgbClr val="7030A0"/>
                </a:solidFill>
              </a:rPr>
              <a:t>49</a:t>
            </a:r>
            <a:endParaRPr lang="ru-RU" sz="1400" i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3645024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7030A0"/>
                </a:solidFill>
              </a:rPr>
              <a:t>Основные направления </a:t>
            </a:r>
            <a:r>
              <a:rPr lang="ru-RU" sz="1400" i="1" dirty="0">
                <a:solidFill>
                  <a:srgbClr val="7030A0"/>
                </a:solidFill>
              </a:rPr>
              <a:t>бюджетной и налоговой политики </a:t>
            </a:r>
            <a:r>
              <a:rPr lang="ru-RU" sz="1400" i="1" dirty="0" smtClean="0">
                <a:solidFill>
                  <a:srgbClr val="7030A0"/>
                </a:solidFill>
              </a:rPr>
              <a:t>Пролетарского </a:t>
            </a:r>
            <a:r>
              <a:rPr lang="ru-RU" sz="1400" i="1" dirty="0">
                <a:solidFill>
                  <a:srgbClr val="7030A0"/>
                </a:solidFill>
              </a:rPr>
              <a:t>сельского поселения на 2024 и на плановый период 2025 и 2026 годов, </a:t>
            </a:r>
            <a:r>
              <a:rPr lang="ru-RU" sz="1400" i="1" dirty="0" smtClean="0">
                <a:solidFill>
                  <a:srgbClr val="7030A0"/>
                </a:solidFill>
              </a:rPr>
              <a:t>утвержденные постановлением </a:t>
            </a:r>
            <a:r>
              <a:rPr lang="ru-RU" sz="1400" i="1" dirty="0">
                <a:solidFill>
                  <a:srgbClr val="7030A0"/>
                </a:solidFill>
              </a:rPr>
              <a:t>Администрации </a:t>
            </a:r>
            <a:r>
              <a:rPr lang="ru-RU" sz="1400" i="1" dirty="0" smtClean="0">
                <a:solidFill>
                  <a:srgbClr val="7030A0"/>
                </a:solidFill>
              </a:rPr>
              <a:t>Пролетарского </a:t>
            </a:r>
            <a:r>
              <a:rPr lang="ru-RU" sz="1400" i="1" dirty="0">
                <a:solidFill>
                  <a:srgbClr val="7030A0"/>
                </a:solidFill>
              </a:rPr>
              <a:t>сельского поселения от </a:t>
            </a:r>
            <a:r>
              <a:rPr lang="ru-RU" sz="1400" i="1" dirty="0" smtClean="0">
                <a:solidFill>
                  <a:srgbClr val="7030A0"/>
                </a:solidFill>
              </a:rPr>
              <a:t>25</a:t>
            </a:r>
            <a:r>
              <a:rPr lang="ru-RU" sz="1400" i="1" dirty="0" smtClean="0">
                <a:solidFill>
                  <a:srgbClr val="7030A0"/>
                </a:solidFill>
              </a:rPr>
              <a:t>.10.2023 №</a:t>
            </a:r>
            <a:r>
              <a:rPr lang="ru-RU" sz="1400" i="1" dirty="0" smtClean="0">
                <a:solidFill>
                  <a:srgbClr val="7030A0"/>
                </a:solidFill>
              </a:rPr>
              <a:t> </a:t>
            </a:r>
            <a:r>
              <a:rPr lang="ru-RU" sz="1400" i="1" dirty="0" smtClean="0">
                <a:solidFill>
                  <a:srgbClr val="7030A0"/>
                </a:solidFill>
              </a:rPr>
              <a:t>149</a:t>
            </a:r>
            <a:endParaRPr lang="ru-RU" sz="1400" i="1" dirty="0">
              <a:solidFill>
                <a:srgbClr val="7030A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95536" y="1988840"/>
            <a:ext cx="1728192" cy="3312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4599131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7030A0"/>
                </a:solidFill>
              </a:rPr>
              <a:t>Муниципальные программы </a:t>
            </a:r>
            <a:r>
              <a:rPr lang="ru-RU" sz="1400" i="1" dirty="0" smtClean="0">
                <a:solidFill>
                  <a:srgbClr val="7030A0"/>
                </a:solidFill>
              </a:rPr>
              <a:t>Пролетарского </a:t>
            </a:r>
            <a:r>
              <a:rPr lang="ru-RU" sz="1400" i="1" dirty="0" smtClean="0">
                <a:solidFill>
                  <a:srgbClr val="7030A0"/>
                </a:solidFill>
              </a:rPr>
              <a:t>сельского поселения</a:t>
            </a:r>
            <a:endParaRPr lang="ru-RU" sz="1400" i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39322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763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397" y="3140968"/>
            <a:ext cx="78123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Администрации Орловского сельского поселения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Омельченко Сергей Евгеньевич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Тел.(факс) : (86375) 31-4-41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sp29312@donрас.ru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График (режим) работы: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понедельник – пятница – 8.00 – 17.00;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предпраздничные дни – 8.00 – 16.00;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суббота и воскресенье – выходные дни;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перерыв – 12.00 – 13.00.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График приема: второй вторник месяца с 15.00 до 17.00 часов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8069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Орловского сельского поселения</a:t>
            </a:r>
          </a:p>
          <a:p>
            <a:pPr algn="ctr"/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347512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Ростовская область, п. Орловский, ул. Пионерская 70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466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421481" y="476672"/>
            <a:ext cx="8229600" cy="1008112"/>
          </a:xfrm>
          <a:noFill/>
          <a:ln>
            <a:noFill/>
          </a:ln>
          <a:effectLst/>
          <a:scene3d>
            <a:camera prst="orthographicFront"/>
            <a:lightRig rig="balanced" dir="tr"/>
          </a:scene3d>
          <a:sp3d prstMaterial="matte">
            <a:bevelT w="1905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Основные направления бюджетной и налоговой политики на </a:t>
            </a:r>
            <a:r>
              <a:rPr lang="ru-RU" sz="240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2024 </a:t>
            </a:r>
            <a:r>
              <a:rPr lang="ru-RU" sz="2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– </a:t>
            </a:r>
            <a:r>
              <a:rPr lang="ru-RU" sz="2400" dirty="0" smtClean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2026 </a:t>
            </a:r>
            <a:r>
              <a:rPr lang="ru-RU" sz="24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годы</a:t>
            </a:r>
            <a:endParaRPr lang="ru-RU" sz="2400" dirty="0" smtClean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3971" name="Oval 5"/>
          <p:cNvSpPr>
            <a:spLocks noChangeArrowheads="1"/>
          </p:cNvSpPr>
          <p:nvPr/>
        </p:nvSpPr>
        <p:spPr bwMode="auto">
          <a:xfrm>
            <a:off x="285720" y="1772816"/>
            <a:ext cx="8358246" cy="14287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ts val="528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FFFFFF"/>
                  </a:outerShdw>
                </a:effectLst>
                <a:latin typeface="Arial"/>
              </a:rPr>
              <a:t>Обеспечение сбалансированности и устойчивости бюджетной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 rotWithShape="0">
                    <a:srgbClr val="FFFFFF"/>
                  </a:outerShdw>
                </a:effectLst>
                <a:latin typeface="Arial"/>
              </a:rPr>
              <a:t>системы</a:t>
            </a:r>
            <a:endParaRPr lang="ru-RU" dirty="0">
              <a:latin typeface="Arial"/>
            </a:endParaRPr>
          </a:p>
        </p:txBody>
      </p:sp>
      <p:sp>
        <p:nvSpPr>
          <p:cNvPr id="83972" name="Oval 5"/>
          <p:cNvSpPr>
            <a:spLocks noChangeArrowheads="1"/>
          </p:cNvSpPr>
          <p:nvPr/>
        </p:nvSpPr>
        <p:spPr bwMode="auto">
          <a:xfrm flipV="1">
            <a:off x="398105" y="3429000"/>
            <a:ext cx="8286808" cy="13573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just"/>
            <a:r>
              <a:rPr lang="ru-RU" dirty="0">
                <a:solidFill>
                  <a:srgbClr val="3F8345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dirty="0" smtClean="0">
                <a:solidFill>
                  <a:srgbClr val="3F8345"/>
                </a:solidFill>
                <a:latin typeface="Arial" pitchFamily="34" charset="0"/>
                <a:cs typeface="Arial" pitchFamily="34" charset="0"/>
              </a:rPr>
              <a:t>эффективности </a:t>
            </a:r>
            <a:r>
              <a:rPr lang="ru-RU" dirty="0">
                <a:solidFill>
                  <a:srgbClr val="3F8345"/>
                </a:solidFill>
                <a:latin typeface="Arial" pitchFamily="34" charset="0"/>
                <a:cs typeface="Arial" pitchFamily="34" charset="0"/>
              </a:rPr>
              <a:t>бюджетных расходов, </a:t>
            </a:r>
            <a:r>
              <a:rPr lang="ru-RU" dirty="0" smtClean="0">
                <a:solidFill>
                  <a:srgbClr val="3F8345"/>
                </a:solidFill>
                <a:latin typeface="Arial" pitchFamily="34" charset="0"/>
                <a:cs typeface="Arial" pitchFamily="34" charset="0"/>
              </a:rPr>
              <a:t>достижение </a:t>
            </a:r>
          </a:p>
          <a:p>
            <a:pPr algn="just"/>
            <a:r>
              <a:rPr lang="ru-RU" dirty="0" smtClean="0">
                <a:solidFill>
                  <a:srgbClr val="3F8345"/>
                </a:solidFill>
                <a:latin typeface="Arial" pitchFamily="34" charset="0"/>
                <a:cs typeface="Arial" pitchFamily="34" charset="0"/>
              </a:rPr>
              <a:t>установленных </a:t>
            </a:r>
            <a:r>
              <a:rPr lang="ru-RU" dirty="0">
                <a:solidFill>
                  <a:srgbClr val="3F8345"/>
                </a:solidFill>
                <a:latin typeface="Arial" pitchFamily="34" charset="0"/>
                <a:cs typeface="Arial" pitchFamily="34" charset="0"/>
              </a:rPr>
              <a:t>показателей</a:t>
            </a:r>
          </a:p>
        </p:txBody>
      </p:sp>
      <p:sp>
        <p:nvSpPr>
          <p:cNvPr id="83973" name="Oval 5"/>
          <p:cNvSpPr>
            <a:spLocks noChangeArrowheads="1"/>
          </p:cNvSpPr>
          <p:nvPr/>
        </p:nvSpPr>
        <p:spPr bwMode="auto">
          <a:xfrm flipV="1">
            <a:off x="364798" y="5013176"/>
            <a:ext cx="8320115" cy="12144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Обеспечение прозрачности и открытости бюджетного процесса для граждан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088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цели и задачи бюджетной и налоговой политики на 2024 – 2026 годы</a:t>
            </a:r>
            <a:endParaRPr lang="ru-RU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992888" cy="3672408"/>
          </a:xfrm>
        </p:spPr>
        <p:txBody>
          <a:bodyPr lIns="0" tIns="0" rIns="0" bIns="0" anchor="ctr">
            <a:normAutofit fontScale="47500" lnSpcReduction="20000"/>
          </a:bodyPr>
          <a:lstStyle/>
          <a:p>
            <a:pPr marL="0" indent="355600" algn="just">
              <a:spcAft>
                <a:spcPts val="0"/>
              </a:spcAft>
            </a:pPr>
            <a:r>
              <a:rPr lang="ru-RU" sz="2400" b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Основные </a:t>
            </a: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направления бюджетной политики на 2024 – 2026 годы сконцентрированы в первую очередь на реализации задач, поставленных Президентом Российской Федерации, Губернатором Ростовской области и Главой Администрации </a:t>
            </a:r>
            <a:r>
              <a:rPr lang="ru-RU" sz="2400" b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Пролетарского </a:t>
            </a: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сельского поселения. </a:t>
            </a:r>
            <a:endParaRPr lang="ru-RU" sz="1400" b="0" dirty="0">
              <a:latin typeface="Times New Roman"/>
              <a:ea typeface="Times New Roman"/>
            </a:endParaRPr>
          </a:p>
          <a:p>
            <a:pPr marL="0" indent="355600" algn="just">
              <a:spcAft>
                <a:spcPts val="0"/>
              </a:spcAft>
            </a:pP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Безусловным приоритетом является достижение целей национального развития, выполнение социальных обязательств, повышение уровня жизни граждан. Во исполнение поручений Послания Президента Российской Федерации запланировано увеличение заработной платы работникам бюджетной сферы в связи с увеличением минимального размера оплаты труда с</a:t>
            </a:r>
            <a:r>
              <a:rPr lang="ru-RU" sz="1400" b="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1 января 2024 г. до 19 242 рублей и</a:t>
            </a:r>
            <a:r>
              <a:rPr lang="ru-RU" sz="1400" b="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необходимостью доведения уровня заработной платы работников бюджетного сектора до средней заработной платы по экономике региона.</a:t>
            </a:r>
            <a:endParaRPr lang="ru-RU" sz="1400" b="0" dirty="0">
              <a:latin typeface="Times New Roman"/>
              <a:ea typeface="Times New Roman"/>
            </a:endParaRPr>
          </a:p>
          <a:p>
            <a:pPr marL="0" indent="355600" algn="just">
              <a:spcAft>
                <a:spcPts val="0"/>
              </a:spcAft>
            </a:pPr>
            <a:r>
              <a:rPr lang="ru-RU" sz="2400" b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Инновации </a:t>
            </a: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и технологическое развитие будут применяться для</a:t>
            </a:r>
            <a:r>
              <a:rPr lang="ru-RU" sz="1400" b="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успешного внедрения новых технологий, что способствует росту экономики поселения, повышению уровня жизни населения и созданию благоприятного инвестиционного климата.</a:t>
            </a:r>
            <a:endParaRPr lang="ru-RU" sz="1400" b="0" dirty="0">
              <a:latin typeface="Times New Roman"/>
              <a:ea typeface="Times New Roman"/>
            </a:endParaRPr>
          </a:p>
          <a:p>
            <a:pPr marL="0" indent="355600" algn="just">
              <a:lnSpc>
                <a:spcPct val="97000"/>
              </a:lnSpc>
              <a:spcAft>
                <a:spcPts val="0"/>
              </a:spcAft>
            </a:pPr>
            <a:r>
              <a:rPr lang="ru-RU" sz="2400" b="0" dirty="0">
                <a:latin typeface="Times New Roman"/>
                <a:ea typeface="Times New Roman"/>
              </a:rPr>
              <a:t>Параметры бюджета </a:t>
            </a:r>
            <a:r>
              <a:rPr lang="ru-RU" sz="2400" b="0" dirty="0" smtClean="0">
                <a:latin typeface="Times New Roman"/>
                <a:ea typeface="Times New Roman"/>
              </a:rPr>
              <a:t>Пролетарского </a:t>
            </a:r>
            <a:r>
              <a:rPr lang="ru-RU" sz="2400" b="0" dirty="0">
                <a:latin typeface="Times New Roman"/>
                <a:ea typeface="Times New Roman"/>
              </a:rPr>
              <a:t>сельского поселения на 2024 год и на плановый период 2025 и 2026 годов сформированы на основе прогноза социально-экономического развития Орловского сельского поселения на 2024 – 2026 годы с учетом предусмотренных основных показателей развития экономики.</a:t>
            </a:r>
            <a:endParaRPr lang="ru-RU" sz="1400" b="0" dirty="0">
              <a:latin typeface="Times New Roman"/>
              <a:ea typeface="Times New Roman"/>
            </a:endParaRPr>
          </a:p>
          <a:p>
            <a:pPr marL="0" indent="355600" algn="just">
              <a:spcAft>
                <a:spcPts val="0"/>
              </a:spcAft>
            </a:pP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В целях соблюдения финансовой дисциплины бюджетные проектировки планируются с учетом выполнения обязательств, предусмотренных соглашениями о мерах по социально-экономическому развитию и оздоровлению муниципальных финансов </a:t>
            </a:r>
            <a:r>
              <a:rPr lang="ru-RU" sz="2400" b="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Пролетарского </a:t>
            </a: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сельского поселения.</a:t>
            </a:r>
            <a:endParaRPr lang="ru-RU" sz="1400" b="0" dirty="0">
              <a:latin typeface="Times New Roman"/>
              <a:ea typeface="Times New Roman"/>
            </a:endParaRPr>
          </a:p>
          <a:p>
            <a:pPr marL="0" indent="355600" algn="just">
              <a:spcAft>
                <a:spcPts val="0"/>
              </a:spcAft>
            </a:pP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Продолжится соблюдение требований бюджетного законодательства, предельного уровня муниципального долга и бюджетного дефицита, недопущение образования кредиторской задолженности.</a:t>
            </a:r>
            <a:endParaRPr lang="ru-RU" sz="1400" b="0" dirty="0">
              <a:latin typeface="Times New Roman"/>
              <a:ea typeface="Times New Roman"/>
            </a:endParaRPr>
          </a:p>
          <a:p>
            <a:pPr marL="0" indent="355600" algn="just">
              <a:lnSpc>
                <a:spcPct val="97000"/>
              </a:lnSpc>
              <a:spcAft>
                <a:spcPts val="0"/>
              </a:spcAft>
            </a:pPr>
            <a:r>
              <a:rPr lang="ru-RU" sz="2400" b="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2903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5"/>
          <p:cNvSpPr>
            <a:spLocks noGrp="1"/>
          </p:cNvSpPr>
          <p:nvPr>
            <p:ph type="title"/>
          </p:nvPr>
        </p:nvSpPr>
        <p:spPr>
          <a:xfrm>
            <a:off x="875606" y="188640"/>
            <a:ext cx="7467600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32656"/>
            <a:ext cx="6597352" cy="53724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</a:rPr>
              <a:t>Сбалансированность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37704" y="2348880"/>
            <a:ext cx="4143404" cy="5715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96752"/>
            <a:ext cx="770485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Расходы бюджета сопоставляются с доходами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348880"/>
            <a:ext cx="1224136" cy="327542"/>
          </a:xfrm>
          <a:prstGeom prst="rect">
            <a:avLst/>
          </a:prstGeom>
          <a:solidFill>
            <a:srgbClr val="CC9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Доходы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2307090"/>
            <a:ext cx="26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03222" y="2327985"/>
            <a:ext cx="1424910" cy="327542"/>
          </a:xfrm>
          <a:prstGeom prst="rect">
            <a:avLst/>
          </a:prstGeom>
          <a:solidFill>
            <a:srgbClr val="CC9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Расходы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23559" y="2307090"/>
            <a:ext cx="231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139952" y="2019036"/>
            <a:ext cx="1584176" cy="1199456"/>
          </a:xfrm>
          <a:prstGeom prst="flowChartProcess">
            <a:avLst/>
          </a:prstGeom>
          <a:solidFill>
            <a:srgbClr val="CC9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Дефицит (-) или Профицит (+)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5738768" y="2039932"/>
            <a:ext cx="1008112" cy="288053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5724128" y="2660779"/>
            <a:ext cx="1008112" cy="285751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824401" y="1759496"/>
            <a:ext cx="1635308" cy="699164"/>
          </a:xfrm>
          <a:prstGeom prst="flowChartProcess">
            <a:avLst/>
          </a:prstGeom>
          <a:solidFill>
            <a:srgbClr val="CC9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FF"/>
                </a:solidFill>
              </a:rPr>
              <a:t>Расходы больше доходов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824401" y="2655527"/>
            <a:ext cx="1635308" cy="680570"/>
          </a:xfrm>
          <a:prstGeom prst="flowChartProcess">
            <a:avLst/>
          </a:prstGeom>
          <a:solidFill>
            <a:srgbClr val="CC97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FF"/>
                </a:solidFill>
              </a:rPr>
              <a:t>Доходы больше расходов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5003800" y="2033588"/>
            <a:ext cx="360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3079993"/>
            <a:ext cx="973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4644" y="3832106"/>
            <a:ext cx="21871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        2024 год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      Дефицит</a:t>
            </a:r>
            <a:endParaRPr lang="ru-RU" sz="1400" dirty="0"/>
          </a:p>
          <a:p>
            <a:pPr algn="ctr"/>
            <a:r>
              <a:rPr lang="ru-RU" sz="1400" dirty="0" smtClean="0"/>
              <a:t>     (</a:t>
            </a:r>
            <a:r>
              <a:rPr lang="ru-RU" sz="1400" dirty="0"/>
              <a:t>профицит) </a:t>
            </a:r>
          </a:p>
          <a:p>
            <a:pPr algn="ctr"/>
            <a:r>
              <a:rPr lang="ru-RU" sz="1400" dirty="0" smtClean="0"/>
              <a:t>     0,0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03401" y="3865612"/>
            <a:ext cx="23040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              2025 год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          Дефицит</a:t>
            </a:r>
            <a:endParaRPr lang="ru-RU" sz="1400" dirty="0"/>
          </a:p>
          <a:p>
            <a:pPr algn="ctr"/>
            <a:r>
              <a:rPr lang="ru-RU" sz="1400" dirty="0" smtClean="0"/>
              <a:t>         (профицит</a:t>
            </a:r>
            <a:r>
              <a:rPr lang="ru-RU" sz="1400" dirty="0"/>
              <a:t>) </a:t>
            </a:r>
          </a:p>
          <a:p>
            <a:pPr algn="ctr"/>
            <a:r>
              <a:rPr lang="ru-RU" sz="1400" dirty="0" smtClean="0"/>
              <a:t>        0,0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24128" y="3865612"/>
            <a:ext cx="22047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               2026 год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endParaRPr lang="ru-RU" sz="1400" dirty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                Дефицит</a:t>
            </a:r>
            <a:endParaRPr lang="ru-RU" sz="1400" dirty="0"/>
          </a:p>
          <a:p>
            <a:pPr algn="ctr"/>
            <a:r>
              <a:rPr lang="ru-RU" sz="1400" dirty="0" smtClean="0"/>
              <a:t>                (</a:t>
            </a:r>
            <a:r>
              <a:rPr lang="ru-RU" sz="1400" dirty="0"/>
              <a:t>профицит) </a:t>
            </a:r>
          </a:p>
          <a:p>
            <a:pPr algn="ctr"/>
            <a:r>
              <a:rPr lang="ru-RU" sz="1400" dirty="0" smtClean="0"/>
              <a:t>               0,0</a:t>
            </a:r>
            <a:endParaRPr lang="ru-RU" sz="1400" dirty="0"/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476549" y="4184650"/>
            <a:ext cx="2016224" cy="1008112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Доходы         Расходы </a:t>
            </a:r>
            <a:r>
              <a:rPr lang="ru-RU" sz="1400" dirty="0" smtClean="0">
                <a:solidFill>
                  <a:schemeClr val="tx1"/>
                </a:solidFill>
              </a:rPr>
              <a:t>10262,7</a:t>
            </a:r>
            <a:r>
              <a:rPr lang="ru-RU" sz="1400" dirty="0" smtClean="0">
                <a:solidFill>
                  <a:schemeClr val="tx1"/>
                </a:solidFill>
              </a:rPr>
              <a:t>         10262,7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6" name="Выноска со стрелкой вниз 25"/>
          <p:cNvSpPr/>
          <p:nvPr/>
        </p:nvSpPr>
        <p:spPr>
          <a:xfrm>
            <a:off x="3347864" y="4197846"/>
            <a:ext cx="2088123" cy="1008112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Доходы         </a:t>
            </a:r>
            <a:r>
              <a:rPr lang="ru-RU" sz="1400" dirty="0" smtClean="0">
                <a:solidFill>
                  <a:schemeClr val="tx1"/>
                </a:solidFill>
              </a:rPr>
              <a:t>Расходы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9456,2         9456,2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6137929" y="4197846"/>
            <a:ext cx="2204714" cy="1008112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Доходы         Расходы </a:t>
            </a:r>
            <a:r>
              <a:rPr lang="ru-RU" sz="1400" dirty="0" smtClean="0">
                <a:solidFill>
                  <a:schemeClr val="tx1"/>
                </a:solidFill>
              </a:rPr>
              <a:t>9020,7         9020,7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effectLst/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характеристики проекта бюджета Орловского сельского поселения Орловского района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плановый период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92D050"/>
                </a:solidFill>
              </a:rPr>
              <a:t/>
            </a:r>
            <a:br>
              <a:rPr lang="ru-RU" sz="2000" dirty="0">
                <a:solidFill>
                  <a:srgbClr val="92D05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тыс.рублей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9893090"/>
              </p:ext>
            </p:extLst>
          </p:nvPr>
        </p:nvGraphicFramePr>
        <p:xfrm>
          <a:off x="179512" y="1556792"/>
          <a:ext cx="8786872" cy="447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718"/>
                <a:gridCol w="1716764"/>
                <a:gridCol w="1505090"/>
                <a:gridCol w="1684150"/>
                <a:gridCol w="1684150"/>
              </a:tblGrid>
              <a:tr h="1210716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9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Первоначально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принятый бюджет на 2023 год от 23.12.2022 №60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9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2024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9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2025 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9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Плановые бюджетные назначения на 2026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97DD"/>
                    </a:solidFill>
                  </a:tcPr>
                </a:tc>
              </a:tr>
              <a:tr h="80997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I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.Доходы, всего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43794,0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60231,6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64268,6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64766,2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80997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II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.Расходы, расходы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43794,0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60231,6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64268,6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64766,2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162090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III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.Дефицит</a:t>
                      </a: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 и источники его покрытия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0,0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0,0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0,0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</a:rPr>
                        <a:t>0,0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>
                <a:solidFill>
                  <a:srgbClr val="0070C0"/>
                </a:solidFill>
              </a:rPr>
              <a:t/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>
                <a:solidFill>
                  <a:srgbClr val="0070C0"/>
                </a:solidFill>
              </a:rPr>
              <a:t/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>
                <a:solidFill>
                  <a:srgbClr val="0070C0"/>
                </a:solidFill>
              </a:rPr>
              <a:t/>
            </a:r>
            <a:br>
              <a:rPr lang="ru-RU" sz="2700" dirty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НЕНАЛОГОВЫЕ ДОХОДЫ БЮДЖЕТА ОРЛОВСКОГО СЕЛЬСКОГО ПОСЕЛЕНИЯ ОРЛОВСКОГО РАЙОНА </a:t>
            </a:r>
            <a:r>
              <a:rPr lang="ru-RU" sz="2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sz="2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070C0"/>
                </a:solidFill>
              </a:rPr>
              <a:t/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70C0"/>
                </a:solidFill>
              </a:rPr>
              <a:t/>
            </a:r>
            <a:br>
              <a:rPr lang="ru-RU" sz="2700" b="1" dirty="0" smtClean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/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</a:t>
            </a:r>
            <a:endParaRPr lang="ru-RU" sz="2000" dirty="0" smtClean="0"/>
          </a:p>
        </p:txBody>
      </p:sp>
      <p:graphicFrame>
        <p:nvGraphicFramePr>
          <p:cNvPr id="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40574765"/>
              </p:ext>
            </p:extLst>
          </p:nvPr>
        </p:nvGraphicFramePr>
        <p:xfrm>
          <a:off x="1835696" y="1340768"/>
          <a:ext cx="6162675" cy="3476625"/>
        </p:xfrm>
        <a:graphic>
          <a:graphicData uri="http://schemas.openxmlformats.org/presentationml/2006/ole">
            <p:oleObj spid="_x0000_s209093" name="Лист" r:id="rId3" imgW="6162543" imgH="3476520" progId="Excel.Sheet.8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7" cy="7920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Орловского сельского поселения Орловского района в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000" b="1" dirty="0" smtClean="0"/>
              <a:t>					</a:t>
            </a:r>
            <a:br>
              <a:rPr lang="ru-RU" sz="2000" b="1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17375E"/>
                </a:solidFill>
              </a:rPr>
              <a:t/>
            </a:r>
            <a:br>
              <a:rPr lang="ru-RU" sz="2000" dirty="0">
                <a:solidFill>
                  <a:srgbClr val="17375E"/>
                </a:solidFill>
              </a:rPr>
            </a:br>
            <a:r>
              <a:rPr lang="ru-RU" sz="2000" dirty="0" smtClean="0">
                <a:solidFill>
                  <a:srgbClr val="17375E"/>
                </a:solidFill>
              </a:rPr>
              <a:t/>
            </a:r>
            <a:br>
              <a:rPr lang="ru-RU" sz="2000" dirty="0" smtClean="0">
                <a:solidFill>
                  <a:srgbClr val="17375E"/>
                </a:solidFill>
              </a:rPr>
            </a:br>
            <a:endParaRPr lang="ru-RU" sz="2000" dirty="0" smtClean="0">
              <a:solidFill>
                <a:srgbClr val="17375E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3281583"/>
              </p:ext>
            </p:extLst>
          </p:nvPr>
        </p:nvGraphicFramePr>
        <p:xfrm>
          <a:off x="827584" y="1124744"/>
          <a:ext cx="7556500" cy="4935537"/>
        </p:xfrm>
        <a:graphic>
          <a:graphicData uri="http://schemas.openxmlformats.org/presentationml/2006/ole">
            <p:oleObj spid="_x0000_s210125" name="Лист" r:id="rId3" imgW="7172300" imgH="4771980" progId="Excel.Sheet.8">
              <p:embed/>
            </p:oleObj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7922</TotalTime>
  <Words>1516</Words>
  <Application>Microsoft Office PowerPoint</Application>
  <PresentationFormat>Экран (4:3)</PresentationFormat>
  <Paragraphs>314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Углы</vt:lpstr>
      <vt:lpstr>Лист</vt:lpstr>
      <vt:lpstr>Администрация ПРОЛЕТАРСКОГО сельского поселения</vt:lpstr>
      <vt:lpstr>Слайд 2</vt:lpstr>
      <vt:lpstr>Документы, на основании которых составляется проект бюджета сельского поселения </vt:lpstr>
      <vt:lpstr>Основные направления бюджетной и налоговой политики на 2024 – 2026 годы</vt:lpstr>
      <vt:lpstr>Основные цели и задачи бюджетной и налоговой политики на 2024 – 2026 годы</vt:lpstr>
      <vt:lpstr>                                                                                                                 </vt:lpstr>
      <vt:lpstr>     Основные характеристики проекта бюджета Орловского сельского поселения Орловского района на 2024 год  и плановый период 2025 и 2026 годов     тыс.рублей </vt:lpstr>
      <vt:lpstr>       НАЛОГОВЫЕ И НЕНАЛОГОВЫЕ ДОХОДЫ БЮДЖЕТА ОРЛОВСКОГО СЕЛЬСКОГО ПОСЕЛЕНИЯ ОРЛОВСКОГО РАЙОНА        Тыс. рублей                                                                                                        </vt:lpstr>
      <vt:lpstr>           Структура налоговых и неналоговых доходов бюджета Орловского сельского поселения Орловского района в 2024 году                 </vt:lpstr>
      <vt:lpstr>Крупнейшие налогоплательщики Орловского сельского поселения</vt:lpstr>
      <vt:lpstr>    Безвозмездные поступления из бюджетов других уровней         тыс. рублей  </vt:lpstr>
      <vt:lpstr>Структура расходов по разделам бюджетной классификации (%)</vt:lpstr>
      <vt:lpstr>Расходы бюджета Орловского сельского поселения Орловского района, формируемые в рамках муниципальных программ Орловского сельского поселения Орловского района и непрограммные расходы</vt:lpstr>
      <vt:lpstr>Распределение плановых назначений по муниципальным программам Орловского сельского поселения , тыс. рублей</vt:lpstr>
      <vt:lpstr>Расходы на благоустройство территории Орловского сельского поселения на 2024 год составляют 28370,1 тыс. рублей</vt:lpstr>
      <vt:lpstr>Слайд 16</vt:lpstr>
      <vt:lpstr>Слайд 17</vt:lpstr>
      <vt:lpstr>Слайд 18</vt:lpstr>
      <vt:lpstr>Слайд 19</vt:lpstr>
      <vt:lpstr> Расходы в области культуры на 2024 год</vt:lpstr>
      <vt:lpstr>Слайд 21</vt:lpstr>
      <vt:lpstr>             Расходы на профилактику и защиту населения и территории от чрезвычайных ситуаций на 2024 год планируются в объеме 26,0 тыс. рублей             </vt:lpstr>
      <vt:lpstr>         Расходы по пожарной безопасности в 2024 году планируются в объеме 81,6 тыс. рублей                     </vt:lpstr>
      <vt:lpstr>            Расходы на осуществление первичного воинского учета на территориях, где отсутствуют военные комиссариаты, на 2024 год запланированы в объеме 1269,0 тыс. рублей (за счет средств субвенции из областного бюджета), из них:                              </vt:lpstr>
      <vt:lpstr>           Расходы в области национальной экономики запланированы на 2024 год в объеме 2148,9 тыс. рублей, из них:  - расходы на содержание и обслуживание гидротехнических сооружений – 78,9 тыс. рублей;  - расходы на содержание автомобильных дорог (за счет межбюджетных трансфертов) – 1200,0 тыс. рублей;  - расходы на содержание светофорных объектов (за счет межбюджетных трансфертов) – 400,0 тыс. рублей;  - расходы на проведение кадастровых работ – 70,0 тыс. рублей.</vt:lpstr>
      <vt:lpstr>  Расходы на жилищно-коммунальное хозяйство в 2024 году планируются в объеме 532,4 тыс. рублей, в том числе расходы на: </vt:lpstr>
      <vt:lpstr>              - содержание и обслуживание муниципального жилищного фонда –652,2 тыс. рублей;        - уплату налогов и сборов – 3,2 тыс. рублей;  -содержание и ремонт объектов коммунального хозяйства – 400,0 тыс. рублей. </vt:lpstr>
      <vt:lpstr>             Расходы на предоставление дополнительных гарантий муниципальным служащим в 2024 году запланированы в объеме 418,5 тыс. рублей, из них:        - расходы на профессиональную                  подготовку, переподготовку и повышение    квалификации муниципальных                  служащих – 25,0 тыс. рублей     - расходы на выплаты муниципальной  пенсии за выслугу лет, ежемесячной  доплаты к пенсии отдельным  категориям граждан – 393,5 тыс. рублей</vt:lpstr>
      <vt:lpstr>                                                          Расходы в области спорта на 2024 год предусмотрены в объеме 265,9 тыс. рублей, из них:                                                                          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Пользователь</cp:lastModifiedBy>
  <cp:revision>815</cp:revision>
  <dcterms:created xsi:type="dcterms:W3CDTF">2012-10-21T15:40:11Z</dcterms:created>
  <dcterms:modified xsi:type="dcterms:W3CDTF">2023-11-24T12:39:23Z</dcterms:modified>
</cp:coreProperties>
</file>